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86" r:id="rId4"/>
  </p:sldMasterIdLst>
  <p:notesMasterIdLst>
    <p:notesMasterId r:id="rId22"/>
  </p:notesMasterIdLst>
  <p:handoutMasterIdLst>
    <p:handoutMasterId r:id="rId23"/>
  </p:handoutMasterIdLst>
  <p:sldIdLst>
    <p:sldId id="267" r:id="rId5"/>
    <p:sldId id="418" r:id="rId6"/>
    <p:sldId id="268" r:id="rId7"/>
    <p:sldId id="271" r:id="rId8"/>
    <p:sldId id="273" r:id="rId9"/>
    <p:sldId id="274" r:id="rId10"/>
    <p:sldId id="276" r:id="rId11"/>
    <p:sldId id="423" r:id="rId12"/>
    <p:sldId id="425" r:id="rId13"/>
    <p:sldId id="426" r:id="rId14"/>
    <p:sldId id="427" r:id="rId15"/>
    <p:sldId id="416" r:id="rId16"/>
    <p:sldId id="298" r:id="rId17"/>
    <p:sldId id="429" r:id="rId18"/>
    <p:sldId id="417" r:id="rId19"/>
    <p:sldId id="419" r:id="rId20"/>
    <p:sldId id="430" r:id="rId21"/>
  </p:sldIdLst>
  <p:sldSz cx="12192000" cy="6858000"/>
  <p:notesSz cx="7315200" cy="9601200"/>
  <p:custDataLst>
    <p:tags r:id="rId2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6" userDrawn="1">
          <p15:clr>
            <a:srgbClr val="A4A3A4"/>
          </p15:clr>
        </p15:guide>
        <p15:guide id="2" orient="horz" pos="801" userDrawn="1">
          <p15:clr>
            <a:srgbClr val="A4A3A4"/>
          </p15:clr>
        </p15:guide>
        <p15:guide id="3" orient="horz" pos="968" userDrawn="1">
          <p15:clr>
            <a:srgbClr val="A4A3A4"/>
          </p15:clr>
        </p15:guide>
        <p15:guide id="4" orient="horz" pos="1120" userDrawn="1">
          <p15:clr>
            <a:srgbClr val="A4A3A4"/>
          </p15:clr>
        </p15:guide>
        <p15:guide id="5" orient="horz" pos="4088" userDrawn="1">
          <p15:clr>
            <a:srgbClr val="A4A3A4"/>
          </p15:clr>
        </p15:guide>
        <p15:guide id="6" pos="565" userDrawn="1">
          <p15:clr>
            <a:srgbClr val="A4A3A4"/>
          </p15:clr>
        </p15:guide>
        <p15:guide id="7" pos="7093"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3E3416-FA04-957D-15E1-16A5CA630B82}" name="Harris, Julie (CDC/GHC/DGHP)" initials="HJ(" userId="S::ggt5@cdc.gov::f314a2f1-d216-401e-99c8-e30988af447c" providerId="AD"/>
  <p188:author id="{22CCCB37-7700-91D8-8499-DC9CFECDA438}" name="Rullan Oliver, Paola (CDC/DDPHSIS/CGH/DGHP)" initials="R(" userId="S::qmw7@cdc.gov::30cd57ae-ff56-4def-bb77-6cf4520de54c" providerId="AD"/>
  <p188:author id="{7B023D38-FFBC-E2C2-D214-7162B76BE166}" name="Quick, Linda (CDC/DDPHSIS/CGH/DGHP)" initials="Q(" userId="S::maq2@cdc.gov::0d533c83-808d-433f-96e1-46f2a324ca7d" providerId="AD"/>
  <p188:author id="{3E1F4367-6FAA-4772-F624-76151D004D17}" name="Lisa Bryde" initials="" userId="ccd265dea34debd2" providerId="Windows Live"/>
  <p188:author id="{35CA6E6A-2BDC-3AEC-A8DA-274ECF148F5A}" name="Shadomy, Sean (CDC/DDID/NCEZID/OD)" initials="S(" userId="S::auf4@cdc.gov::2dd13278-842f-4b96-b887-4692c6b7720f" providerId="AD"/>
  <p188:author id="{94EE2075-FD33-9ED2-CB2C-3273E10570BD}" name="Franc, Katherine (CDC/DDPHSIS/CGH/DGHP)" initials="FK(" userId="S::oea4@cdc.gov::47c58039-5ac2-4c54-9daf-139bbe46ae30" providerId="AD"/>
  <p188:author id="{EF4F937E-3A28-66A7-32E9-1BE86B055B0F}" name="Martel, Lise (CDC/GHC/DGHP)" initials="ML(" userId="S::Diz0@cdc.gov::fbce038f-8655-4557-9709-9829739673e8" providerId="AD"/>
  <p188:author id="{3591CE88-7405-8A34-0010-169CA64CD850}" name="Rossow, John (CDC/DDPHSIS/CGH/DGHP)" initials="RJ(" userId="S::mwi4@cdc.gov::f624bd00-984b-4499-bcbe-e695391cce31" providerId="AD"/>
  <p188:author id="{677E6A8E-C9A6-07BD-E1D8-448ECDAFF898}" name="Gallagher, Darby (CDC/GHC/DGHP)" initials="GD(" userId="S::zss9@cdc.gov::a845a694-00ae-430c-a73d-6baae6728f31" providerId="AD"/>
  <p188:author id="{273C0798-BE5A-B250-3705-6EEACE7B7072}" name="Watson, John (CDC/GHC/DGHP)" initials="W(" userId="S::acq4@cdc.gov::4aec5c6c-c6cf-44c9-ae30-9a1d1ad63cb0" providerId="AD"/>
  <p188:author id="{7E1A0B9E-0C2F-1455-9A5B-124370CFDCF0}" name="Albanna, Sara (CDC/GHC/DGHP)" initials="AS(" userId="S::uic6@cdc.gov::66ccce23-a100-40f3-9ea6-11e572d3e19a" providerId="AD"/>
  <p188:author id="{D71DB8A5-77F4-3016-5A88-EDAC4D4F1636}" name="Yard, Ellen E. (CDC/DDPHSIS/CGH/DGHP)" initials="YEE(" userId="S::IGF8@cdc.gov::19c9ef13-1d29-41fa-9fd7-59de21a7a375" providerId="AD"/>
  <p188:author id="{7A022CD9-87BE-D8A0-A686-6885FDE2EE81}" name="ANAITE  DIAZ ARTIGA" initials="AD" userId="S::adiaz@uvg.edu.gt::daa04e58-c612-4e8f-a8da-565b85254d0d" providerId="AD"/>
  <p188:author id="{F37FA4DA-4525-A167-31F2-D420EB21BAEC}" name="Kadzik, Melissa (CDC/DDID/NCEZID/OD)" initials="KM(" userId="S::vpg8@cdc.gov::b90028fa-56dd-40d7-a30f-07148bfb782d" providerId="AD"/>
  <p188:author id="{259CC9E1-0F04-21DF-6259-20B5DE873655}" name="Barton Behravesh, Casey (CDC/DDID/NCEZID/OD)" initials="B(" userId="S::dlx9@cdc.gov::dae2ccbd-305f-49dc-bfea-b7c12be78a4e" providerId="AD"/>
  <p188:author id="{B1A542EA-898E-F887-AAD9-FF0D6A6F0B07}" name="Chee, Jessica (CDC/DDPHSIS/CGH/DGHP)" initials="CJ(" userId="S::syu2@cdc.gov::29e297ae-8918-445f-8c46-f8c668fcbd02" providerId="AD"/>
  <p188:author id="{B692A5F4-97DE-BB51-F96B-B9FECA0E4692}" name="Guerra, Marta (CDC/DDPHSIS/CGH/DGHP)" initials="G(" userId="S::hzg4@cdc.gov::d7d9e8b8-b328-4938-bdb6-031756c4f46c" providerId="AD"/>
  <p188:author id="{FBFF19FB-0023-E87E-02C2-0D63C785B2E0}" name="Belles, Hayley (CDC/DDID/NCEZID/OD)" initials="B(" userId="S::snx0@cdc.gov::d368474b-c27b-42ad-a844-80d07880de8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9648"/>
    <a:srgbClr val="FBCC93"/>
    <a:srgbClr val="F7941D"/>
    <a:srgbClr val="00943B"/>
    <a:srgbClr val="005FA1"/>
    <a:srgbClr val="001402"/>
    <a:srgbClr val="FFFFFF"/>
    <a:srgbClr val="ED7D31"/>
    <a:srgbClr val="008000"/>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AE92A8-1E3E-4262-B943-5F8AC7E06AC3}" v="2" dt="2025-03-03T21:08:20.9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333" autoAdjust="0"/>
  </p:normalViewPr>
  <p:slideViewPr>
    <p:cSldViewPr snapToGrid="0">
      <p:cViewPr>
        <p:scale>
          <a:sx n="67" d="100"/>
          <a:sy n="67" d="100"/>
        </p:scale>
        <p:origin x="548" y="20"/>
      </p:cViewPr>
      <p:guideLst>
        <p:guide orient="horz" pos="256"/>
        <p:guide orient="horz" pos="801"/>
        <p:guide orient="horz" pos="968"/>
        <p:guide orient="horz" pos="1120"/>
        <p:guide orient="horz" pos="4088"/>
        <p:guide pos="565"/>
        <p:guide pos="7093"/>
      </p:guideLst>
    </p:cSldViewPr>
  </p:slideViewPr>
  <p:notesTextViewPr>
    <p:cViewPr>
      <p:scale>
        <a:sx n="1" d="1"/>
        <a:sy n="1" d="1"/>
      </p:scale>
      <p:origin x="0" y="0"/>
    </p:cViewPr>
  </p:notesTextViewPr>
  <p:notesViewPr>
    <p:cSldViewPr snapToGrid="0">
      <p:cViewPr>
        <p:scale>
          <a:sx n="1" d="2"/>
          <a:sy n="1" d="2"/>
        </p:scale>
        <p:origin x="0" y="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llagher, Darby (CDC/GHC/DGHP)" userId="a845a694-00ae-430c-a73d-6baae6728f31" providerId="ADAL" clId="{DDAE92A8-1E3E-4262-B943-5F8AC7E06AC3}"/>
    <pc:docChg chg="modSld">
      <pc:chgData name="Gallagher, Darby (CDC/GHC/DGHP)" userId="a845a694-00ae-430c-a73d-6baae6728f31" providerId="ADAL" clId="{DDAE92A8-1E3E-4262-B943-5F8AC7E06AC3}" dt="2025-03-03T21:08:20.915" v="1" actId="20577"/>
      <pc:docMkLst>
        <pc:docMk/>
      </pc:docMkLst>
      <pc:sldChg chg="modSp mod">
        <pc:chgData name="Gallagher, Darby (CDC/GHC/DGHP)" userId="a845a694-00ae-430c-a73d-6baae6728f31" providerId="ADAL" clId="{DDAE92A8-1E3E-4262-B943-5F8AC7E06AC3}" dt="2025-03-03T21:08:20.915" v="1" actId="20577"/>
        <pc:sldMkLst>
          <pc:docMk/>
          <pc:sldMk cId="700735629" sldId="417"/>
        </pc:sldMkLst>
        <pc:spChg chg="mod">
          <ac:chgData name="Gallagher, Darby (CDC/GHC/DGHP)" userId="a845a694-00ae-430c-a73d-6baae6728f31" providerId="ADAL" clId="{DDAE92A8-1E3E-4262-B943-5F8AC7E06AC3}" dt="2025-03-03T21:08:20.915" v="1" actId="20577"/>
          <ac:spMkLst>
            <pc:docMk/>
            <pc:sldMk cId="700735629" sldId="417"/>
            <ac:spMk id="23" creationId="{00000000-0000-0000-0000-000000000000}"/>
          </ac:spMkLst>
        </pc:spChg>
      </pc:sldChg>
    </pc:docChg>
  </pc:docChgLst>
  <pc:docChgLst>
    <pc:chgData name="Gallagher, Darby (CDC/GHC/DGHP)" userId="a845a694-00ae-430c-a73d-6baae6728f31" providerId="ADAL" clId="{D8DC7855-6073-41B7-ACC7-C7CC03A22B04}"/>
    <pc:docChg chg="undo redo custSel modSld modMainMaster">
      <pc:chgData name="Gallagher, Darby (CDC/GHC/DGHP)" userId="a845a694-00ae-430c-a73d-6baae6728f31" providerId="ADAL" clId="{D8DC7855-6073-41B7-ACC7-C7CC03A22B04}" dt="2025-02-24T16:16:59.120" v="439" actId="1036"/>
      <pc:docMkLst>
        <pc:docMk/>
      </pc:docMkLst>
      <pc:sldChg chg="modSp mod">
        <pc:chgData name="Gallagher, Darby (CDC/GHC/DGHP)" userId="a845a694-00ae-430c-a73d-6baae6728f31" providerId="ADAL" clId="{D8DC7855-6073-41B7-ACC7-C7CC03A22B04}" dt="2025-02-21T14:55:01.105" v="432" actId="1038"/>
        <pc:sldMkLst>
          <pc:docMk/>
          <pc:sldMk cId="2750587220" sldId="267"/>
        </pc:sldMkLst>
        <pc:spChg chg="mod">
          <ac:chgData name="Gallagher, Darby (CDC/GHC/DGHP)" userId="a845a694-00ae-430c-a73d-6baae6728f31" providerId="ADAL" clId="{D8DC7855-6073-41B7-ACC7-C7CC03A22B04}" dt="2025-02-21T14:55:01.105" v="432" actId="1038"/>
          <ac:spMkLst>
            <pc:docMk/>
            <pc:sldMk cId="2750587220" sldId="267"/>
            <ac:spMk id="2" creationId="{6B7B95AD-AF35-FC50-D7BE-461471F4F91E}"/>
          </ac:spMkLst>
        </pc:spChg>
        <pc:spChg chg="mod">
          <ac:chgData name="Gallagher, Darby (CDC/GHC/DGHP)" userId="a845a694-00ae-430c-a73d-6baae6728f31" providerId="ADAL" clId="{D8DC7855-6073-41B7-ACC7-C7CC03A22B04}" dt="2025-02-21T14:54:58.482" v="431" actId="1038"/>
          <ac:spMkLst>
            <pc:docMk/>
            <pc:sldMk cId="2750587220" sldId="267"/>
            <ac:spMk id="3" creationId="{6941DFC5-B224-8CA1-D80D-AC5FDB2FA845}"/>
          </ac:spMkLst>
        </pc:spChg>
      </pc:sldChg>
      <pc:sldChg chg="modSp mod">
        <pc:chgData name="Gallagher, Darby (CDC/GHC/DGHP)" userId="a845a694-00ae-430c-a73d-6baae6728f31" providerId="ADAL" clId="{D8DC7855-6073-41B7-ACC7-C7CC03A22B04}" dt="2025-02-21T14:17:30.077" v="97" actId="1035"/>
        <pc:sldMkLst>
          <pc:docMk/>
          <pc:sldMk cId="582202389" sldId="268"/>
        </pc:sldMkLst>
        <pc:spChg chg="mod">
          <ac:chgData name="Gallagher, Darby (CDC/GHC/DGHP)" userId="a845a694-00ae-430c-a73d-6baae6728f31" providerId="ADAL" clId="{D8DC7855-6073-41B7-ACC7-C7CC03A22B04}" dt="2025-02-21T14:17:30.077" v="97" actId="1035"/>
          <ac:spMkLst>
            <pc:docMk/>
            <pc:sldMk cId="582202389" sldId="268"/>
            <ac:spMk id="4" creationId="{F9B90C45-CCB0-670C-0AA9-26DC55EF7E6A}"/>
          </ac:spMkLst>
        </pc:spChg>
      </pc:sldChg>
      <pc:sldChg chg="addSp modSp mod modNotesTx">
        <pc:chgData name="Gallagher, Darby (CDC/GHC/DGHP)" userId="a845a694-00ae-430c-a73d-6baae6728f31" providerId="ADAL" clId="{D8DC7855-6073-41B7-ACC7-C7CC03A22B04}" dt="2025-02-24T16:16:59.120" v="439" actId="1036"/>
        <pc:sldMkLst>
          <pc:docMk/>
          <pc:sldMk cId="1272298009" sldId="271"/>
        </pc:sldMkLst>
        <pc:spChg chg="mod">
          <ac:chgData name="Gallagher, Darby (CDC/GHC/DGHP)" userId="a845a694-00ae-430c-a73d-6baae6728f31" providerId="ADAL" clId="{D8DC7855-6073-41B7-ACC7-C7CC03A22B04}" dt="2025-02-24T16:16:59.120" v="439" actId="1036"/>
          <ac:spMkLst>
            <pc:docMk/>
            <pc:sldMk cId="1272298009" sldId="271"/>
            <ac:spMk id="2" creationId="{E32CBE79-ED78-515C-3A4E-0C69B51D04F5}"/>
          </ac:spMkLst>
        </pc:spChg>
        <pc:spChg chg="add mod">
          <ac:chgData name="Gallagher, Darby (CDC/GHC/DGHP)" userId="a845a694-00ae-430c-a73d-6baae6728f31" providerId="ADAL" clId="{D8DC7855-6073-41B7-ACC7-C7CC03A22B04}" dt="2025-02-21T13:44:36.237" v="4"/>
          <ac:spMkLst>
            <pc:docMk/>
            <pc:sldMk cId="1272298009" sldId="271"/>
            <ac:spMk id="3" creationId="{00184517-F081-0076-D908-8AB267B61399}"/>
          </ac:spMkLst>
        </pc:spChg>
        <pc:picChg chg="add mod">
          <ac:chgData name="Gallagher, Darby (CDC/GHC/DGHP)" userId="a845a694-00ae-430c-a73d-6baae6728f31" providerId="ADAL" clId="{D8DC7855-6073-41B7-ACC7-C7CC03A22B04}" dt="2025-02-21T13:44:36.237" v="4"/>
          <ac:picMkLst>
            <pc:docMk/>
            <pc:sldMk cId="1272298009" sldId="271"/>
            <ac:picMk id="10" creationId="{DD83A805-4336-8740-D1A8-DBF605D0CC82}"/>
          </ac:picMkLst>
        </pc:picChg>
        <pc:picChg chg="add mod">
          <ac:chgData name="Gallagher, Darby (CDC/GHC/DGHP)" userId="a845a694-00ae-430c-a73d-6baae6728f31" providerId="ADAL" clId="{D8DC7855-6073-41B7-ACC7-C7CC03A22B04}" dt="2025-02-21T13:44:36.237" v="4"/>
          <ac:picMkLst>
            <pc:docMk/>
            <pc:sldMk cId="1272298009" sldId="271"/>
            <ac:picMk id="13" creationId="{98B69337-04C5-DC0E-5F9E-36653899BA01}"/>
          </ac:picMkLst>
        </pc:picChg>
      </pc:sldChg>
      <pc:sldChg chg="modSp mod">
        <pc:chgData name="Gallagher, Darby (CDC/GHC/DGHP)" userId="a845a694-00ae-430c-a73d-6baae6728f31" providerId="ADAL" clId="{D8DC7855-6073-41B7-ACC7-C7CC03A22B04}" dt="2025-02-21T14:39:05.269" v="336" actId="20577"/>
        <pc:sldMkLst>
          <pc:docMk/>
          <pc:sldMk cId="3307617972" sldId="274"/>
        </pc:sldMkLst>
        <pc:spChg chg="mod">
          <ac:chgData name="Gallagher, Darby (CDC/GHC/DGHP)" userId="a845a694-00ae-430c-a73d-6baae6728f31" providerId="ADAL" clId="{D8DC7855-6073-41B7-ACC7-C7CC03A22B04}" dt="2025-02-21T14:39:05.269" v="336" actId="20577"/>
          <ac:spMkLst>
            <pc:docMk/>
            <pc:sldMk cId="3307617972" sldId="274"/>
            <ac:spMk id="4" creationId="{8C6753CD-C95F-B6B3-B2E3-3C940F3E750A}"/>
          </ac:spMkLst>
        </pc:spChg>
      </pc:sldChg>
      <pc:sldChg chg="modSp mod">
        <pc:chgData name="Gallagher, Darby (CDC/GHC/DGHP)" userId="a845a694-00ae-430c-a73d-6baae6728f31" providerId="ADAL" clId="{D8DC7855-6073-41B7-ACC7-C7CC03A22B04}" dt="2025-02-21T14:39:18.498" v="343" actId="790"/>
        <pc:sldMkLst>
          <pc:docMk/>
          <pc:sldMk cId="2556065413" sldId="276"/>
        </pc:sldMkLst>
        <pc:spChg chg="mod">
          <ac:chgData name="Gallagher, Darby (CDC/GHC/DGHP)" userId="a845a694-00ae-430c-a73d-6baae6728f31" providerId="ADAL" clId="{D8DC7855-6073-41B7-ACC7-C7CC03A22B04}" dt="2025-02-21T14:39:18.498" v="343" actId="790"/>
          <ac:spMkLst>
            <pc:docMk/>
            <pc:sldMk cId="2556065413" sldId="276"/>
            <ac:spMk id="3" creationId="{6621A7C4-438A-440C-5C11-2D1B496715ED}"/>
          </ac:spMkLst>
        </pc:spChg>
        <pc:spChg chg="mod">
          <ac:chgData name="Gallagher, Darby (CDC/GHC/DGHP)" userId="a845a694-00ae-430c-a73d-6baae6728f31" providerId="ADAL" clId="{D8DC7855-6073-41B7-ACC7-C7CC03A22B04}" dt="2025-02-21T14:23:58.311" v="102" actId="1036"/>
          <ac:spMkLst>
            <pc:docMk/>
            <pc:sldMk cId="2556065413" sldId="276"/>
            <ac:spMk id="24" creationId="{C1C45DFD-2DE2-CA48-C619-C4301E187118}"/>
          </ac:spMkLst>
        </pc:spChg>
      </pc:sldChg>
      <pc:sldChg chg="modSp mod modNotesTx">
        <pc:chgData name="Gallagher, Darby (CDC/GHC/DGHP)" userId="a845a694-00ae-430c-a73d-6baae6728f31" providerId="ADAL" clId="{D8DC7855-6073-41B7-ACC7-C7CC03A22B04}" dt="2025-02-21T14:42:21.724" v="366" actId="790"/>
        <pc:sldMkLst>
          <pc:docMk/>
          <pc:sldMk cId="3520850593" sldId="298"/>
        </pc:sldMkLst>
        <pc:spChg chg="mod">
          <ac:chgData name="Gallagher, Darby (CDC/GHC/DGHP)" userId="a845a694-00ae-430c-a73d-6baae6728f31" providerId="ADAL" clId="{D8DC7855-6073-41B7-ACC7-C7CC03A22B04}" dt="2025-02-21T14:42:17.530" v="365" actId="14100"/>
          <ac:spMkLst>
            <pc:docMk/>
            <pc:sldMk cId="3520850593" sldId="298"/>
            <ac:spMk id="6" creationId="{C9818C3E-7A1B-D142-CFDF-82FB53025F7F}"/>
          </ac:spMkLst>
        </pc:spChg>
      </pc:sldChg>
      <pc:sldChg chg="addSp delSp modSp mod modNotesTx">
        <pc:chgData name="Gallagher, Darby (CDC/GHC/DGHP)" userId="a845a694-00ae-430c-a73d-6baae6728f31" providerId="ADAL" clId="{D8DC7855-6073-41B7-ACC7-C7CC03A22B04}" dt="2025-02-21T14:38:36.339" v="332" actId="255"/>
        <pc:sldMkLst>
          <pc:docMk/>
          <pc:sldMk cId="3880180120" sldId="416"/>
        </pc:sldMkLst>
        <pc:spChg chg="del mod">
          <ac:chgData name="Gallagher, Darby (CDC/GHC/DGHP)" userId="a845a694-00ae-430c-a73d-6baae6728f31" providerId="ADAL" clId="{D8DC7855-6073-41B7-ACC7-C7CC03A22B04}" dt="2025-02-21T14:35:56.654" v="293" actId="478"/>
          <ac:spMkLst>
            <pc:docMk/>
            <pc:sldMk cId="3880180120" sldId="416"/>
            <ac:spMk id="2" creationId="{48AF41F4-B150-996A-A57E-366BA0A11D06}"/>
          </ac:spMkLst>
        </pc:spChg>
        <pc:spChg chg="add mod">
          <ac:chgData name="Gallagher, Darby (CDC/GHC/DGHP)" userId="a845a694-00ae-430c-a73d-6baae6728f31" providerId="ADAL" clId="{D8DC7855-6073-41B7-ACC7-C7CC03A22B04}" dt="2025-02-21T14:38:36.339" v="332" actId="255"/>
          <ac:spMkLst>
            <pc:docMk/>
            <pc:sldMk cId="3880180120" sldId="416"/>
            <ac:spMk id="3" creationId="{F7EAFD75-B8E7-0F77-6885-BD7F65D5AD14}"/>
          </ac:spMkLst>
        </pc:spChg>
        <pc:spChg chg="add del mod">
          <ac:chgData name="Gallagher, Darby (CDC/GHC/DGHP)" userId="a845a694-00ae-430c-a73d-6baae6728f31" providerId="ADAL" clId="{D8DC7855-6073-41B7-ACC7-C7CC03A22B04}" dt="2025-02-21T14:35:58.027" v="294" actId="478"/>
          <ac:spMkLst>
            <pc:docMk/>
            <pc:sldMk cId="3880180120" sldId="416"/>
            <ac:spMk id="5" creationId="{3F79F27D-CDD8-477F-A805-5A597444149F}"/>
          </ac:spMkLst>
        </pc:spChg>
        <pc:spChg chg="mod">
          <ac:chgData name="Gallagher, Darby (CDC/GHC/DGHP)" userId="a845a694-00ae-430c-a73d-6baae6728f31" providerId="ADAL" clId="{D8DC7855-6073-41B7-ACC7-C7CC03A22B04}" dt="2025-02-21T14:37:14.936" v="318" actId="790"/>
          <ac:spMkLst>
            <pc:docMk/>
            <pc:sldMk cId="3880180120" sldId="416"/>
            <ac:spMk id="23" creationId="{00000000-0000-0000-0000-000000000000}"/>
          </ac:spMkLst>
        </pc:spChg>
        <pc:spChg chg="mod">
          <ac:chgData name="Gallagher, Darby (CDC/GHC/DGHP)" userId="a845a694-00ae-430c-a73d-6baae6728f31" providerId="ADAL" clId="{D8DC7855-6073-41B7-ACC7-C7CC03A22B04}" dt="2025-02-21T14:37:33.842" v="320" actId="1036"/>
          <ac:spMkLst>
            <pc:docMk/>
            <pc:sldMk cId="3880180120" sldId="416"/>
            <ac:spMk id="47" creationId="{4DD9E7EA-3F04-4384-6F3B-61F1A0C18BC3}"/>
          </ac:spMkLst>
        </pc:spChg>
      </pc:sldChg>
      <pc:sldChg chg="modSp mod">
        <pc:chgData name="Gallagher, Darby (CDC/GHC/DGHP)" userId="a845a694-00ae-430c-a73d-6baae6728f31" providerId="ADAL" clId="{D8DC7855-6073-41B7-ACC7-C7CC03A22B04}" dt="2025-02-21T14:42:53.867" v="382" actId="20577"/>
        <pc:sldMkLst>
          <pc:docMk/>
          <pc:sldMk cId="700735629" sldId="417"/>
        </pc:sldMkLst>
        <pc:spChg chg="mod">
          <ac:chgData name="Gallagher, Darby (CDC/GHC/DGHP)" userId="a845a694-00ae-430c-a73d-6baae6728f31" providerId="ADAL" clId="{D8DC7855-6073-41B7-ACC7-C7CC03A22B04}" dt="2025-02-21T14:42:53.867" v="382" actId="20577"/>
          <ac:spMkLst>
            <pc:docMk/>
            <pc:sldMk cId="700735629" sldId="417"/>
            <ac:spMk id="5" creationId="{58AFDD8E-2741-B3B5-7B3D-5EFF62122BBB}"/>
          </ac:spMkLst>
        </pc:spChg>
      </pc:sldChg>
      <pc:sldChg chg="modSp mod">
        <pc:chgData name="Gallagher, Darby (CDC/GHC/DGHP)" userId="a845a694-00ae-430c-a73d-6baae6728f31" providerId="ADAL" clId="{D8DC7855-6073-41B7-ACC7-C7CC03A22B04}" dt="2025-02-21T14:43:33.863" v="400" actId="20577"/>
        <pc:sldMkLst>
          <pc:docMk/>
          <pc:sldMk cId="4188571999" sldId="419"/>
        </pc:sldMkLst>
        <pc:spChg chg="mod">
          <ac:chgData name="Gallagher, Darby (CDC/GHC/DGHP)" userId="a845a694-00ae-430c-a73d-6baae6728f31" providerId="ADAL" clId="{D8DC7855-6073-41B7-ACC7-C7CC03A22B04}" dt="2025-02-21T14:43:33.863" v="400" actId="20577"/>
          <ac:spMkLst>
            <pc:docMk/>
            <pc:sldMk cId="4188571999" sldId="419"/>
            <ac:spMk id="2" creationId="{78AC7C9D-58BC-E683-591E-550E2D8E0A2F}"/>
          </ac:spMkLst>
        </pc:spChg>
      </pc:sldChg>
      <pc:sldChg chg="addSp modSp mod">
        <pc:chgData name="Gallagher, Darby (CDC/GHC/DGHP)" userId="a845a694-00ae-430c-a73d-6baae6728f31" providerId="ADAL" clId="{D8DC7855-6073-41B7-ACC7-C7CC03A22B04}" dt="2025-02-21T14:40:04.353" v="344" actId="790"/>
        <pc:sldMkLst>
          <pc:docMk/>
          <pc:sldMk cId="4066167601" sldId="423"/>
        </pc:sldMkLst>
        <pc:spChg chg="mod">
          <ac:chgData name="Gallagher, Darby (CDC/GHC/DGHP)" userId="a845a694-00ae-430c-a73d-6baae6728f31" providerId="ADAL" clId="{D8DC7855-6073-41B7-ACC7-C7CC03A22B04}" dt="2025-02-21T14:40:04.353" v="344" actId="790"/>
          <ac:spMkLst>
            <pc:docMk/>
            <pc:sldMk cId="4066167601" sldId="423"/>
            <ac:spMk id="3" creationId="{D8435BE1-280F-0ED8-4310-2AFE2F736A03}"/>
          </ac:spMkLst>
        </pc:spChg>
        <pc:spChg chg="mod">
          <ac:chgData name="Gallagher, Darby (CDC/GHC/DGHP)" userId="a845a694-00ae-430c-a73d-6baae6728f31" providerId="ADAL" clId="{D8DC7855-6073-41B7-ACC7-C7CC03A22B04}" dt="2025-02-21T14:25:01.157" v="119" actId="1038"/>
          <ac:spMkLst>
            <pc:docMk/>
            <pc:sldMk cId="4066167601" sldId="423"/>
            <ac:spMk id="9" creationId="{C0652216-60C6-EAC1-4DC0-296A1D8A2166}"/>
          </ac:spMkLst>
        </pc:spChg>
        <pc:picChg chg="add mod">
          <ac:chgData name="Gallagher, Darby (CDC/GHC/DGHP)" userId="a845a694-00ae-430c-a73d-6baae6728f31" providerId="ADAL" clId="{D8DC7855-6073-41B7-ACC7-C7CC03A22B04}" dt="2025-02-21T14:24:41.307" v="104" actId="1076"/>
          <ac:picMkLst>
            <pc:docMk/>
            <pc:sldMk cId="4066167601" sldId="423"/>
            <ac:picMk id="1026" creationId="{33B67FA3-C5DB-EAC7-5382-5E52C383288F}"/>
          </ac:picMkLst>
        </pc:picChg>
      </pc:sldChg>
      <pc:sldChg chg="modSp mod">
        <pc:chgData name="Gallagher, Darby (CDC/GHC/DGHP)" userId="a845a694-00ae-430c-a73d-6baae6728f31" providerId="ADAL" clId="{D8DC7855-6073-41B7-ACC7-C7CC03A22B04}" dt="2025-02-21T14:41:09.508" v="348" actId="20577"/>
        <pc:sldMkLst>
          <pc:docMk/>
          <pc:sldMk cId="1535723379" sldId="425"/>
        </pc:sldMkLst>
        <pc:spChg chg="mod">
          <ac:chgData name="Gallagher, Darby (CDC/GHC/DGHP)" userId="a845a694-00ae-430c-a73d-6baae6728f31" providerId="ADAL" clId="{D8DC7855-6073-41B7-ACC7-C7CC03A22B04}" dt="2025-02-21T14:41:09.508" v="348" actId="20577"/>
          <ac:spMkLst>
            <pc:docMk/>
            <pc:sldMk cId="1535723379" sldId="425"/>
            <ac:spMk id="3" creationId="{8AC01347-8268-6637-D102-E1AF24E16060}"/>
          </ac:spMkLst>
        </pc:spChg>
        <pc:spChg chg="mod">
          <ac:chgData name="Gallagher, Darby (CDC/GHC/DGHP)" userId="a845a694-00ae-430c-a73d-6baae6728f31" providerId="ADAL" clId="{D8DC7855-6073-41B7-ACC7-C7CC03A22B04}" dt="2025-02-21T14:26:57.626" v="129" actId="1038"/>
          <ac:spMkLst>
            <pc:docMk/>
            <pc:sldMk cId="1535723379" sldId="425"/>
            <ac:spMk id="4" creationId="{6DBDE0DB-524F-AC65-A8C0-3FB4427089FC}"/>
          </ac:spMkLst>
        </pc:spChg>
        <pc:spChg chg="mod">
          <ac:chgData name="Gallagher, Darby (CDC/GHC/DGHP)" userId="a845a694-00ae-430c-a73d-6baae6728f31" providerId="ADAL" clId="{D8DC7855-6073-41B7-ACC7-C7CC03A22B04}" dt="2025-02-21T14:27:34.707" v="138" actId="1035"/>
          <ac:spMkLst>
            <pc:docMk/>
            <pc:sldMk cId="1535723379" sldId="425"/>
            <ac:spMk id="6" creationId="{BA67D8AE-9FDA-923A-7AD6-ABB1C4A4CC77}"/>
          </ac:spMkLst>
        </pc:spChg>
      </pc:sldChg>
      <pc:sldChg chg="modSp mod chgLayout">
        <pc:chgData name="Gallagher, Darby (CDC/GHC/DGHP)" userId="a845a694-00ae-430c-a73d-6baae6728f31" providerId="ADAL" clId="{D8DC7855-6073-41B7-ACC7-C7CC03A22B04}" dt="2025-02-21T14:41:46.026" v="353" actId="14100"/>
        <pc:sldMkLst>
          <pc:docMk/>
          <pc:sldMk cId="3955102909" sldId="426"/>
        </pc:sldMkLst>
        <pc:spChg chg="mod ord">
          <ac:chgData name="Gallagher, Darby (CDC/GHC/DGHP)" userId="a845a694-00ae-430c-a73d-6baae6728f31" providerId="ADAL" clId="{D8DC7855-6073-41B7-ACC7-C7CC03A22B04}" dt="2025-02-21T14:33:31.968" v="167" actId="20577"/>
          <ac:spMkLst>
            <pc:docMk/>
            <pc:sldMk cId="3955102909" sldId="426"/>
            <ac:spMk id="2" creationId="{D0C4D2BD-BD68-C1C7-A3AC-84EC87A2E637}"/>
          </ac:spMkLst>
        </pc:spChg>
        <pc:spChg chg="mod ord">
          <ac:chgData name="Gallagher, Darby (CDC/GHC/DGHP)" userId="a845a694-00ae-430c-a73d-6baae6728f31" providerId="ADAL" clId="{D8DC7855-6073-41B7-ACC7-C7CC03A22B04}" dt="2025-02-21T14:33:13.449" v="157" actId="700"/>
          <ac:spMkLst>
            <pc:docMk/>
            <pc:sldMk cId="3955102909" sldId="426"/>
            <ac:spMk id="3" creationId="{8AC01347-8268-6637-D102-E1AF24E16060}"/>
          </ac:spMkLst>
        </pc:spChg>
        <pc:spChg chg="mod ord">
          <ac:chgData name="Gallagher, Darby (CDC/GHC/DGHP)" userId="a845a694-00ae-430c-a73d-6baae6728f31" providerId="ADAL" clId="{D8DC7855-6073-41B7-ACC7-C7CC03A22B04}" dt="2025-02-21T14:41:46.026" v="353" actId="14100"/>
          <ac:spMkLst>
            <pc:docMk/>
            <pc:sldMk cId="3955102909" sldId="426"/>
            <ac:spMk id="4" creationId="{6DBDE0DB-524F-AC65-A8C0-3FB4427089FC}"/>
          </ac:spMkLst>
        </pc:spChg>
        <pc:picChg chg="mod">
          <ac:chgData name="Gallagher, Darby (CDC/GHC/DGHP)" userId="a845a694-00ae-430c-a73d-6baae6728f31" providerId="ADAL" clId="{D8DC7855-6073-41B7-ACC7-C7CC03A22B04}" dt="2025-02-21T14:33:57.252" v="226" actId="1037"/>
          <ac:picMkLst>
            <pc:docMk/>
            <pc:sldMk cId="3955102909" sldId="426"/>
            <ac:picMk id="9" creationId="{D2007DF2-8ADF-D404-CAA2-5D0BAB5D314F}"/>
          </ac:picMkLst>
        </pc:picChg>
        <pc:picChg chg="mod">
          <ac:chgData name="Gallagher, Darby (CDC/GHC/DGHP)" userId="a845a694-00ae-430c-a73d-6baae6728f31" providerId="ADAL" clId="{D8DC7855-6073-41B7-ACC7-C7CC03A22B04}" dt="2025-02-21T14:33:37.283" v="189" actId="1038"/>
          <ac:picMkLst>
            <pc:docMk/>
            <pc:sldMk cId="3955102909" sldId="426"/>
            <ac:picMk id="1026" creationId="{43597B7A-7701-FD37-7D9D-5A043C2C26F3}"/>
          </ac:picMkLst>
        </pc:picChg>
      </pc:sldChg>
      <pc:sldChg chg="modSp mod">
        <pc:chgData name="Gallagher, Darby (CDC/GHC/DGHP)" userId="a845a694-00ae-430c-a73d-6baae6728f31" providerId="ADAL" clId="{D8DC7855-6073-41B7-ACC7-C7CC03A22B04}" dt="2025-02-21T14:35:18.108" v="287" actId="1036"/>
        <pc:sldMkLst>
          <pc:docMk/>
          <pc:sldMk cId="61388377" sldId="427"/>
        </pc:sldMkLst>
        <pc:spChg chg="mod">
          <ac:chgData name="Gallagher, Darby (CDC/GHC/DGHP)" userId="a845a694-00ae-430c-a73d-6baae6728f31" providerId="ADAL" clId="{D8DC7855-6073-41B7-ACC7-C7CC03A22B04}" dt="2025-02-21T14:35:08.070" v="270" actId="1036"/>
          <ac:spMkLst>
            <pc:docMk/>
            <pc:sldMk cId="61388377" sldId="427"/>
            <ac:spMk id="6" creationId="{EFF3B38A-4E1D-992C-9145-5255329ACD11}"/>
          </ac:spMkLst>
        </pc:spChg>
        <pc:picChg chg="mod">
          <ac:chgData name="Gallagher, Darby (CDC/GHC/DGHP)" userId="a845a694-00ae-430c-a73d-6baae6728f31" providerId="ADAL" clId="{D8DC7855-6073-41B7-ACC7-C7CC03A22B04}" dt="2025-02-21T14:35:18.108" v="287" actId="1036"/>
          <ac:picMkLst>
            <pc:docMk/>
            <pc:sldMk cId="61388377" sldId="427"/>
            <ac:picMk id="2" creationId="{B1CF7AA0-B22E-03AD-FB81-7AF04BCDAA15}"/>
          </ac:picMkLst>
        </pc:picChg>
        <pc:picChg chg="mod">
          <ac:chgData name="Gallagher, Darby (CDC/GHC/DGHP)" userId="a845a694-00ae-430c-a73d-6baae6728f31" providerId="ADAL" clId="{D8DC7855-6073-41B7-ACC7-C7CC03A22B04}" dt="2025-02-21T14:35:18.108" v="287" actId="1036"/>
          <ac:picMkLst>
            <pc:docMk/>
            <pc:sldMk cId="61388377" sldId="427"/>
            <ac:picMk id="1026" creationId="{73F73054-9311-AC3F-63B1-6EF842322130}"/>
          </ac:picMkLst>
        </pc:picChg>
        <pc:picChg chg="mod">
          <ac:chgData name="Gallagher, Darby (CDC/GHC/DGHP)" userId="a845a694-00ae-430c-a73d-6baae6728f31" providerId="ADAL" clId="{D8DC7855-6073-41B7-ACC7-C7CC03A22B04}" dt="2025-02-21T14:35:18.108" v="287" actId="1036"/>
          <ac:picMkLst>
            <pc:docMk/>
            <pc:sldMk cId="61388377" sldId="427"/>
            <ac:picMk id="1028" creationId="{09CB81E2-29AA-0565-FC96-BAFD4DC1188E}"/>
          </ac:picMkLst>
        </pc:picChg>
        <pc:picChg chg="mod">
          <ac:chgData name="Gallagher, Darby (CDC/GHC/DGHP)" userId="a845a694-00ae-430c-a73d-6baae6728f31" providerId="ADAL" clId="{D8DC7855-6073-41B7-ACC7-C7CC03A22B04}" dt="2025-02-21T14:35:18.108" v="287" actId="1036"/>
          <ac:picMkLst>
            <pc:docMk/>
            <pc:sldMk cId="61388377" sldId="427"/>
            <ac:picMk id="1030" creationId="{A9AA48C9-986D-1823-3506-3FB7DE987D64}"/>
          </ac:picMkLst>
        </pc:picChg>
      </pc:sldChg>
      <pc:sldChg chg="modSp mod">
        <pc:chgData name="Gallagher, Darby (CDC/GHC/DGHP)" userId="a845a694-00ae-430c-a73d-6baae6728f31" providerId="ADAL" clId="{D8DC7855-6073-41B7-ACC7-C7CC03A22B04}" dt="2025-02-21T14:42:38.969" v="378" actId="14100"/>
        <pc:sldMkLst>
          <pc:docMk/>
          <pc:sldMk cId="2923084925" sldId="429"/>
        </pc:sldMkLst>
        <pc:spChg chg="mod">
          <ac:chgData name="Gallagher, Darby (CDC/GHC/DGHP)" userId="a845a694-00ae-430c-a73d-6baae6728f31" providerId="ADAL" clId="{D8DC7855-6073-41B7-ACC7-C7CC03A22B04}" dt="2025-02-21T14:42:38.969" v="378" actId="14100"/>
          <ac:spMkLst>
            <pc:docMk/>
            <pc:sldMk cId="2923084925" sldId="429"/>
            <ac:spMk id="5" creationId="{64558F80-6B51-5CA1-26A6-FC2785BA70E3}"/>
          </ac:spMkLst>
        </pc:spChg>
      </pc:sldChg>
      <pc:sldMasterChg chg="modSldLayout">
        <pc:chgData name="Gallagher, Darby (CDC/GHC/DGHP)" userId="a845a694-00ae-430c-a73d-6baae6728f31" providerId="ADAL" clId="{D8DC7855-6073-41B7-ACC7-C7CC03A22B04}" dt="2025-02-21T13:15:34.425" v="3" actId="1035"/>
        <pc:sldMasterMkLst>
          <pc:docMk/>
          <pc:sldMasterMk cId="1852045576" sldId="2147483786"/>
        </pc:sldMasterMkLst>
        <pc:sldLayoutChg chg="modSp mod">
          <pc:chgData name="Gallagher, Darby (CDC/GHC/DGHP)" userId="a845a694-00ae-430c-a73d-6baae6728f31" providerId="ADAL" clId="{D8DC7855-6073-41B7-ACC7-C7CC03A22B04}" dt="2025-02-21T13:15:34.425" v="3" actId="1035"/>
          <pc:sldLayoutMkLst>
            <pc:docMk/>
            <pc:sldMasterMk cId="1852045576" sldId="2147483786"/>
            <pc:sldLayoutMk cId="776257481" sldId="2147483789"/>
          </pc:sldLayoutMkLst>
          <pc:spChg chg="mod">
            <ac:chgData name="Gallagher, Darby (CDC/GHC/DGHP)" userId="a845a694-00ae-430c-a73d-6baae6728f31" providerId="ADAL" clId="{D8DC7855-6073-41B7-ACC7-C7CC03A22B04}" dt="2025-02-21T13:15:34.425" v="3" actId="1035"/>
            <ac:spMkLst>
              <pc:docMk/>
              <pc:sldMasterMk cId="1852045576" sldId="2147483786"/>
              <pc:sldLayoutMk cId="776257481" sldId="2147483789"/>
              <ac:spMk id="8" creationId="{A899A327-1A19-2BE0-9914-12C224ADDC5E}"/>
            </ac:spMkLst>
          </pc:spChg>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a:solidFill>
                <a:schemeClr val="tx1"/>
              </a:solidFill>
              <a:latin typeface="+mn-lt"/>
            </a:rPr>
            <a:t>Detectar,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a:solidFill>
                <a:schemeClr val="tx1"/>
              </a:solidFill>
              <a:latin typeface="+mn-lt"/>
            </a:rPr>
            <a:t>Recoger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a:solidFill>
                <a:schemeClr val="tx1"/>
              </a:solidFill>
              <a:latin typeface="+mn-lt"/>
            </a:rPr>
            <a:t>Compilar, </a:t>
          </a:r>
          <a:r>
            <a:rPr lang="en-US" sz="2800" b="1" err="1">
              <a:solidFill>
                <a:schemeClr val="tx1"/>
              </a:solidFill>
              <a:latin typeface="+mn-lt"/>
            </a:rPr>
            <a:t>analizar</a:t>
          </a:r>
          <a:endParaRPr lang="en-US" sz="2800" b="1">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a:solidFill>
                <a:schemeClr val="tx1"/>
              </a:solidFill>
              <a:latin typeface="+mn-lt"/>
            </a:rPr>
            <a:t>Actúa</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a:solidFill>
                <a:schemeClr val="tx1"/>
              </a:solidFill>
              <a:latin typeface="+mn-lt"/>
            </a:rPr>
            <a:t>Detectar, </a:t>
          </a:r>
          <a:r>
            <a:rPr lang="en-US" sz="2800" b="1" err="1">
              <a:solidFill>
                <a:schemeClr val="tx1"/>
              </a:solidFill>
              <a:latin typeface="+mn-lt"/>
            </a:rPr>
            <a:t>Diagnosticar</a:t>
          </a:r>
          <a:endParaRPr lang="en-US" sz="2800" b="1">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a:solidFill>
                <a:schemeClr val="tx1"/>
              </a:solidFill>
              <a:latin typeface="+mn-lt"/>
            </a:rPr>
            <a:t>Recoger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a:solidFill>
                <a:schemeClr val="tx1"/>
              </a:solidFill>
              <a:latin typeface="+mn-lt"/>
            </a:rPr>
            <a:t>Compilar, Analizar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a:solidFill>
                <a:schemeClr val="tx1"/>
              </a:solidFill>
              <a:latin typeface="+mn-lt"/>
            </a:rPr>
            <a:t>Actúa</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5364" custScaleY="12928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4408"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6447"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err="1">
              <a:solidFill>
                <a:schemeClr val="tx1"/>
              </a:solidFill>
              <a:latin typeface="+mn-lt"/>
            </a:rPr>
            <a:t>Detectar</a:t>
          </a:r>
          <a:r>
            <a:rPr lang="en-US" sz="2800" b="1">
              <a:solidFill>
                <a:schemeClr val="tx1"/>
              </a:solidFill>
              <a:latin typeface="+mn-lt"/>
            </a:rPr>
            <a:t>, </a:t>
          </a:r>
          <a:r>
            <a:rPr lang="en-US" sz="2800" b="1" err="1">
              <a:solidFill>
                <a:schemeClr val="tx1"/>
              </a:solidFill>
              <a:latin typeface="+mn-lt"/>
            </a:rPr>
            <a:t>Diagnosticar</a:t>
          </a:r>
          <a:endParaRPr lang="en-US" sz="2800" b="1">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a:solidFill>
                <a:schemeClr val="tx1"/>
              </a:solidFill>
              <a:latin typeface="+mn-lt"/>
            </a:rPr>
            <a:t>Recolectar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a:solidFill>
                <a:schemeClr val="tx1"/>
              </a:solidFill>
              <a:latin typeface="+mn-lt"/>
            </a:rPr>
            <a:t>Compilar, Analizar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a:solidFill>
                <a:schemeClr val="tx1"/>
              </a:solidFill>
              <a:latin typeface="+mn-lt"/>
            </a:rPr>
            <a:t>Actuar</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5364" custScaleY="12928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611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4408"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6447"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Detectar, diagnosticar</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Recoger</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Compilar, analizar</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Interpretar</a:t>
          </a: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Comunicar</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Actúa</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20148" y="-132060"/>
          <a:ext cx="7267426" cy="4909295"/>
        </a:xfrm>
        <a:prstGeom prst="circularArrow">
          <a:avLst>
            <a:gd name="adj1" fmla="val 5274"/>
            <a:gd name="adj2" fmla="val 312630"/>
            <a:gd name="adj3" fmla="val 13548629"/>
            <a:gd name="adj4" fmla="val 1753715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77314" y="-67413"/>
          <a:ext cx="2553095" cy="1219182"/>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Detectar, </a:t>
          </a:r>
          <a:r>
            <a:rPr lang="en-US" sz="2800" b="1" kern="1200" err="1">
              <a:solidFill>
                <a:schemeClr val="tx1"/>
              </a:solidFill>
              <a:latin typeface="+mn-lt"/>
            </a:rPr>
            <a:t>Diagnosticar</a:t>
          </a:r>
          <a:endParaRPr lang="en-US" sz="2800" b="1" kern="1200">
            <a:solidFill>
              <a:schemeClr val="tx1"/>
            </a:solidFill>
            <a:latin typeface="+mn-lt"/>
          </a:endParaRPr>
        </a:p>
      </dsp:txBody>
      <dsp:txXfrm>
        <a:off x="3836830" y="-7897"/>
        <a:ext cx="2434063" cy="1100150"/>
      </dsp:txXfrm>
    </dsp:sp>
    <dsp:sp modelId="{1695DC22-9A36-4B48-AEFF-7E4FDFC1713F}">
      <dsp:nvSpPr>
        <dsp:cNvPr id="0" name=""/>
        <dsp:cNvSpPr/>
      </dsp:nvSpPr>
      <dsp:spPr>
        <a:xfrm>
          <a:off x="6980410" y="997942"/>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Recoger</a:t>
          </a:r>
        </a:p>
      </dsp:txBody>
      <dsp:txXfrm>
        <a:off x="7026446" y="1043978"/>
        <a:ext cx="1794024" cy="850976"/>
      </dsp:txXfrm>
    </dsp:sp>
    <dsp:sp modelId="{07166AA7-B419-46BE-8707-58768C01B0F0}">
      <dsp:nvSpPr>
        <dsp:cNvPr id="0" name=""/>
        <dsp:cNvSpPr/>
      </dsp:nvSpPr>
      <dsp:spPr>
        <a:xfrm>
          <a:off x="6878092" y="3055037"/>
          <a:ext cx="19692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Compilar, Analizar</a:t>
          </a:r>
        </a:p>
      </dsp:txBody>
      <dsp:txXfrm>
        <a:off x="6924128" y="3101073"/>
        <a:ext cx="1877163" cy="850976"/>
      </dsp:txXfrm>
    </dsp:sp>
    <dsp:sp modelId="{03ED3239-7976-43C1-9470-0A426C83A8ED}">
      <dsp:nvSpPr>
        <dsp:cNvPr id="0" name=""/>
        <dsp:cNvSpPr/>
      </dsp:nvSpPr>
      <dsp:spPr>
        <a:xfrm>
          <a:off x="4022243" y="4053854"/>
          <a:ext cx="21963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Interpretar</a:t>
          </a:r>
        </a:p>
      </dsp:txBody>
      <dsp:txXfrm>
        <a:off x="4068279" y="4099890"/>
        <a:ext cx="2104230" cy="850976"/>
      </dsp:txXfrm>
    </dsp:sp>
    <dsp:sp modelId="{CB7BE2BC-AC16-42C7-9D95-B7BD321D88D7}">
      <dsp:nvSpPr>
        <dsp:cNvPr id="0" name=""/>
        <dsp:cNvSpPr/>
      </dsp:nvSpPr>
      <dsp:spPr>
        <a:xfrm>
          <a:off x="712771" y="3097631"/>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Comunicar</a:t>
          </a:r>
        </a:p>
      </dsp:txBody>
      <dsp:txXfrm>
        <a:off x="758807" y="3143667"/>
        <a:ext cx="2633035" cy="850976"/>
      </dsp:txXfrm>
    </dsp:sp>
    <dsp:sp modelId="{74BED3F0-1F3F-4B93-9710-4F13C5417E70}">
      <dsp:nvSpPr>
        <dsp:cNvPr id="0" name=""/>
        <dsp:cNvSpPr/>
      </dsp:nvSpPr>
      <dsp:spPr>
        <a:xfrm>
          <a:off x="650411" y="997944"/>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Actúa</a:t>
          </a:r>
        </a:p>
      </dsp:txBody>
      <dsp:txXfrm>
        <a:off x="696447" y="1043980"/>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64942" y="-132060"/>
          <a:ext cx="7267426" cy="4909295"/>
        </a:xfrm>
        <a:prstGeom prst="circularArrow">
          <a:avLst>
            <a:gd name="adj1" fmla="val 5274"/>
            <a:gd name="adj2" fmla="val 312630"/>
            <a:gd name="adj3" fmla="val 13548629"/>
            <a:gd name="adj4" fmla="val 1753715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22108" y="-67413"/>
          <a:ext cx="2553095" cy="1219182"/>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err="1">
              <a:solidFill>
                <a:schemeClr val="tx1"/>
              </a:solidFill>
              <a:latin typeface="+mn-lt"/>
            </a:rPr>
            <a:t>Detectar</a:t>
          </a:r>
          <a:r>
            <a:rPr lang="en-US" sz="2800" b="1" kern="1200">
              <a:solidFill>
                <a:schemeClr val="tx1"/>
              </a:solidFill>
              <a:latin typeface="+mn-lt"/>
            </a:rPr>
            <a:t>, </a:t>
          </a:r>
          <a:r>
            <a:rPr lang="en-US" sz="2800" b="1" kern="1200" err="1">
              <a:solidFill>
                <a:schemeClr val="tx1"/>
              </a:solidFill>
              <a:latin typeface="+mn-lt"/>
            </a:rPr>
            <a:t>Diagnosticar</a:t>
          </a:r>
          <a:endParaRPr lang="en-US" sz="2800" b="1" kern="1200">
            <a:solidFill>
              <a:schemeClr val="tx1"/>
            </a:solidFill>
            <a:latin typeface="+mn-lt"/>
          </a:endParaRPr>
        </a:p>
      </dsp:txBody>
      <dsp:txXfrm>
        <a:off x="3781624" y="-7897"/>
        <a:ext cx="2434063" cy="1100150"/>
      </dsp:txXfrm>
    </dsp:sp>
    <dsp:sp modelId="{1695DC22-9A36-4B48-AEFF-7E4FDFC1713F}">
      <dsp:nvSpPr>
        <dsp:cNvPr id="0" name=""/>
        <dsp:cNvSpPr/>
      </dsp:nvSpPr>
      <dsp:spPr>
        <a:xfrm>
          <a:off x="6773223" y="997942"/>
          <a:ext cx="219005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Recolectar</a:t>
          </a:r>
        </a:p>
      </dsp:txBody>
      <dsp:txXfrm>
        <a:off x="6819259" y="1043978"/>
        <a:ext cx="2097987" cy="850976"/>
      </dsp:txXfrm>
    </dsp:sp>
    <dsp:sp modelId="{07166AA7-B419-46BE-8707-58768C01B0F0}">
      <dsp:nvSpPr>
        <dsp:cNvPr id="0" name=""/>
        <dsp:cNvSpPr/>
      </dsp:nvSpPr>
      <dsp:spPr>
        <a:xfrm>
          <a:off x="6822886" y="3055037"/>
          <a:ext cx="19692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Compilar, Analizar</a:t>
          </a:r>
        </a:p>
      </dsp:txBody>
      <dsp:txXfrm>
        <a:off x="6868922" y="3101073"/>
        <a:ext cx="1877163" cy="850976"/>
      </dsp:txXfrm>
    </dsp:sp>
    <dsp:sp modelId="{03ED3239-7976-43C1-9470-0A426C83A8ED}">
      <dsp:nvSpPr>
        <dsp:cNvPr id="0" name=""/>
        <dsp:cNvSpPr/>
      </dsp:nvSpPr>
      <dsp:spPr>
        <a:xfrm>
          <a:off x="3967037" y="4053854"/>
          <a:ext cx="21963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Interpretar</a:t>
          </a:r>
        </a:p>
      </dsp:txBody>
      <dsp:txXfrm>
        <a:off x="4013073" y="4099890"/>
        <a:ext cx="2104230" cy="850976"/>
      </dsp:txXfrm>
    </dsp:sp>
    <dsp:sp modelId="{CB7BE2BC-AC16-42C7-9D95-B7BD321D88D7}">
      <dsp:nvSpPr>
        <dsp:cNvPr id="0" name=""/>
        <dsp:cNvSpPr/>
      </dsp:nvSpPr>
      <dsp:spPr>
        <a:xfrm>
          <a:off x="657565" y="3097631"/>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Comunicar</a:t>
          </a:r>
        </a:p>
      </dsp:txBody>
      <dsp:txXfrm>
        <a:off x="703601" y="3143667"/>
        <a:ext cx="2633035" cy="850976"/>
      </dsp:txXfrm>
    </dsp:sp>
    <dsp:sp modelId="{74BED3F0-1F3F-4B93-9710-4F13C5417E70}">
      <dsp:nvSpPr>
        <dsp:cNvPr id="0" name=""/>
        <dsp:cNvSpPr/>
      </dsp:nvSpPr>
      <dsp:spPr>
        <a:xfrm>
          <a:off x="595205" y="997944"/>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Actuar</a:t>
          </a:r>
        </a:p>
      </dsp:txBody>
      <dsp:txXfrm>
        <a:off x="641241" y="1043980"/>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53" tIns="48327" rIns="96653" bIns="48327" rtlCol="0"/>
          <a:lstStyle>
            <a:lvl1pPr algn="r">
              <a:defRPr sz="1200"/>
            </a:lvl1pPr>
          </a:lstStyle>
          <a:p>
            <a:fld id="{33D849EF-FCA9-404F-9469-680990089EB8}" type="datetimeFigureOut">
              <a:rPr lang="en-US" smtClean="0"/>
              <a:pPr/>
              <a:t>3/5/2026</a:t>
            </a:fld>
            <a:endParaRPr lang="en-US"/>
          </a:p>
        </p:txBody>
      </p:sp>
      <p:sp>
        <p:nvSpPr>
          <p:cNvPr id="4" name="Footer Placeholder 3"/>
          <p:cNvSpPr>
            <a:spLocks noGrp="1"/>
          </p:cNvSpPr>
          <p:nvPr>
            <p:ph type="ftr" sz="quarter" idx="2"/>
          </p:nvPr>
        </p:nvSpPr>
        <p:spPr>
          <a:xfrm>
            <a:off x="0" y="9119474"/>
            <a:ext cx="4375574" cy="480060"/>
          </a:xfrm>
          <a:prstGeom prst="rect">
            <a:avLst/>
          </a:prstGeom>
        </p:spPr>
        <p:txBody>
          <a:bodyPr vert="horz" lIns="96653" tIns="48327" rIns="96653" bIns="48327" rtlCol="0" anchor="b"/>
          <a:lstStyle>
            <a:lvl1pPr algn="l">
              <a:defRPr sz="1200"/>
            </a:lvl1pPr>
          </a:lstStyle>
          <a:p>
            <a:endParaRPr lang="en-US"/>
          </a:p>
          <a:p>
            <a:r>
              <a:rPr lang="en-US"/>
              <a:t>FETPF2.0_f01_1.01_Intro_FETPF_Surv_PPT_2020-02.pptx</a:t>
            </a:r>
          </a:p>
        </p:txBody>
      </p:sp>
      <p:sp>
        <p:nvSpPr>
          <p:cNvPr id="5" name="Slide Number Placeholder 4"/>
          <p:cNvSpPr>
            <a:spLocks noGrp="1"/>
          </p:cNvSpPr>
          <p:nvPr>
            <p:ph type="sldNum" sz="quarter" idx="3"/>
          </p:nvPr>
        </p:nvSpPr>
        <p:spPr>
          <a:xfrm>
            <a:off x="6285653" y="9119474"/>
            <a:ext cx="1027854" cy="480060"/>
          </a:xfrm>
          <a:prstGeom prst="rect">
            <a:avLst/>
          </a:prstGeom>
        </p:spPr>
        <p:txBody>
          <a:bodyPr vert="horz" lIns="96653" tIns="48327" rIns="96653" bIns="48327" rtlCol="0" anchor="b"/>
          <a:lstStyle>
            <a:lvl1pPr algn="r">
              <a:defRPr sz="1200"/>
            </a:lvl1pPr>
          </a:lstStyle>
          <a:p>
            <a:fld id="{6FF527BD-D5FC-E442-8C9A-BA2CD7597EEF}" type="slidenum">
              <a:rPr lang="en-US" smtClean="0"/>
              <a:pPr/>
              <a:t>‹#›</a:t>
            </a:fld>
            <a:endParaRPr lang="en-US"/>
          </a:p>
        </p:txBody>
      </p:sp>
    </p:spTree>
    <p:extLst>
      <p:ext uri="{BB962C8B-B14F-4D97-AF65-F5344CB8AC3E}">
        <p14:creationId xmlns:p14="http://schemas.microsoft.com/office/powerpoint/2010/main" val="4628561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53" tIns="48327" rIns="96653" bIns="48327" rtlCol="0"/>
          <a:lstStyle>
            <a:lvl1pPr algn="r">
              <a:defRPr sz="1200"/>
            </a:lvl1pPr>
          </a:lstStyle>
          <a:p>
            <a:fld id="{4CC05E50-762A-4E84-B6FD-0D35300143AA}" type="datetimeFigureOut">
              <a:rPr lang="en-US" smtClean="0"/>
              <a:t>3/5/2026</a:t>
            </a:fld>
            <a:endParaRPr lang="en-US"/>
          </a:p>
        </p:txBody>
      </p:sp>
      <p:sp>
        <p:nvSpPr>
          <p:cNvPr id="4" name="Slide Image Placeholder 3"/>
          <p:cNvSpPr>
            <a:spLocks noGrp="1" noRot="1" noChangeAspect="1"/>
          </p:cNvSpPr>
          <p:nvPr>
            <p:ph type="sldImg" idx="2"/>
          </p:nvPr>
        </p:nvSpPr>
        <p:spPr>
          <a:xfrm>
            <a:off x="457200" y="719138"/>
            <a:ext cx="6400800" cy="3600450"/>
          </a:xfrm>
          <a:prstGeom prst="rect">
            <a:avLst/>
          </a:prstGeom>
          <a:noFill/>
          <a:ln w="12700">
            <a:solidFill>
              <a:prstClr val="black"/>
            </a:solidFill>
          </a:ln>
        </p:spPr>
        <p:txBody>
          <a:bodyPr vert="horz" lIns="96653" tIns="48327" rIns="96653" bIns="48327"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53" tIns="48327" rIns="96653" bIns="48327" rtlCol="0"/>
          <a:lstStyle/>
          <a:p>
            <a:pPr lvl="0"/>
            <a:r>
              <a:rPr lang="en-US"/>
              <a:t>Haga clic para editar los estilos de texto maestro</a:t>
            </a:r>
          </a:p>
          <a:p>
            <a:pPr lvl="1"/>
            <a:r>
              <a:rPr lang="en-US"/>
              <a:t>Segundo nivel</a:t>
            </a:r>
          </a:p>
          <a:p>
            <a:pPr lvl="2"/>
            <a:r>
              <a:rPr lang="en-US"/>
              <a:t>Tercer nivel</a:t>
            </a:r>
          </a:p>
          <a:p>
            <a:pPr lvl="3"/>
            <a:r>
              <a:rPr lang="en-US"/>
              <a:t>Cuarto nivel</a:t>
            </a:r>
          </a:p>
          <a:p>
            <a:pPr lvl="4"/>
            <a:r>
              <a:rPr lang="en-US"/>
              <a:t>Quinto nivel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53" tIns="48327" rIns="96653"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53" tIns="48327" rIns="96653" bIns="48327" rtlCol="0" anchor="b"/>
          <a:lstStyle>
            <a:lvl1pPr algn="r">
              <a:defRPr sz="1200"/>
            </a:lvl1pPr>
          </a:lstStyle>
          <a:p>
            <a:fld id="{2EB32458-B0FD-4E0D-A69A-149897CA0BBB}" type="slidenum">
              <a:rPr lang="en-US" smtClean="0"/>
              <a:t>‹#›</a:t>
            </a:fld>
            <a:endParaRPr lang="en-US"/>
          </a:p>
        </p:txBody>
      </p:sp>
    </p:spTree>
    <p:extLst>
      <p:ext uri="{BB962C8B-B14F-4D97-AF65-F5344CB8AC3E}">
        <p14:creationId xmlns:p14="http://schemas.microsoft.com/office/powerpoint/2010/main" val="3570625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j-lt"/>
        <a:ea typeface="+mn-ea"/>
        <a:cs typeface="+mn-cs"/>
      </a:defRPr>
    </a:lvl1pPr>
    <a:lvl2pPr marL="457200" algn="l" defTabSz="914400" rtl="0" eaLnBrk="1" latinLnBrk="0" hangingPunct="1">
      <a:defRPr sz="1200" kern="1200">
        <a:solidFill>
          <a:schemeClr val="tx1"/>
        </a:solidFill>
        <a:latin typeface="+mj-lt"/>
        <a:ea typeface="+mn-ea"/>
        <a:cs typeface="+mn-cs"/>
      </a:defRPr>
    </a:lvl2pPr>
    <a:lvl3pPr marL="914400" algn="l" defTabSz="914400" rtl="0" eaLnBrk="1" latinLnBrk="0" hangingPunct="1">
      <a:defRPr sz="1200" kern="1200">
        <a:solidFill>
          <a:schemeClr val="tx1"/>
        </a:solidFill>
        <a:latin typeface="+mj-lt"/>
        <a:ea typeface="+mn-ea"/>
        <a:cs typeface="+mn-cs"/>
      </a:defRPr>
    </a:lvl3pPr>
    <a:lvl4pPr marL="1371600" algn="l" defTabSz="914400" rtl="0" eaLnBrk="1" latinLnBrk="0" hangingPunct="1">
      <a:defRPr sz="1200" kern="1200">
        <a:solidFill>
          <a:schemeClr val="tx1"/>
        </a:solidFill>
        <a:latin typeface="+mj-lt"/>
        <a:ea typeface="+mn-ea"/>
        <a:cs typeface="+mn-cs"/>
      </a:defRPr>
    </a:lvl4pPr>
    <a:lvl5pPr marL="1828800" algn="l" defTabSz="914400" rtl="0" eaLnBrk="1" latinLnBrk="0" hangingPunct="1">
      <a:defRPr sz="1200" kern="1200">
        <a:solidFill>
          <a:schemeClr val="tx1"/>
        </a:solidFill>
        <a:latin typeface="+mj-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noProof="0">
                <a:latin typeface="+mn-lt"/>
              </a:rPr>
              <a:t>Notas para el instructor: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b="1" noProof="0">
              <a:latin typeface="+mn-lt"/>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ES" sz="1200" i="1" noProof="0">
                <a:effectLst/>
                <a:latin typeface="Georgia" panose="02040502050405020303" pitchFamily="18" charset="0"/>
                <a:ea typeface="Times New Roman" panose="02020603050405020304" pitchFamily="18" charset="0"/>
              </a:rPr>
              <a:t>Siéntase en la libertad de modificar esta presentación  según sea necesario para adaptarla a su contexto local. Si se hicieron modificaciones, por favor indicarlo usando este enunciado: </a:t>
            </a:r>
            <a:r>
              <a:rPr lang="es-ES" sz="1200" b="1" i="1" noProof="0">
                <a:effectLst/>
                <a:latin typeface="Georgia" panose="02040502050405020303" pitchFamily="18" charset="0"/>
                <a:ea typeface="Times New Roman" panose="02020603050405020304" pitchFamily="18" charset="0"/>
              </a:rPr>
              <a:t>"Esta presentación ha sido modificada en parte de la versión original de los CDC"</a:t>
            </a:r>
            <a:r>
              <a:rPr lang="es-ES" sz="1200" i="1" noProof="0">
                <a:effectLst/>
                <a:latin typeface="Georgia" panose="02040502050405020303" pitchFamily="18" charset="0"/>
                <a:ea typeface="Times New Roman" panose="02020603050405020304" pitchFamily="18" charset="0"/>
              </a:rPr>
              <a:t> en esta diapositiva.</a:t>
            </a:r>
            <a:endParaRPr lang="es-ES" sz="1200" i="1" noProof="0">
              <a:effectLst/>
              <a:latin typeface="Calibri" panose="020F050202020403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b="1" noProof="0">
              <a:latin typeface="+mn-lt"/>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b="1" u="sng" noProof="0">
                <a:latin typeface="+mn-lt"/>
              </a:rPr>
              <a:t>Diga: </a:t>
            </a:r>
            <a:r>
              <a:rPr lang="es-ES" b="0" u="none" noProof="0">
                <a:latin typeface="+mn-lt"/>
              </a:rPr>
              <a:t>Esta </a:t>
            </a:r>
            <a:r>
              <a:rPr lang="es-ES" sz="1200" b="0" u="none" noProof="0">
                <a:latin typeface="+mn-lt"/>
                <a:cs typeface="Times New Roman" panose="02020603050405020304" pitchFamily="18" charset="0"/>
              </a:rPr>
              <a:t>ses</a:t>
            </a:r>
            <a:r>
              <a:rPr lang="es-ES" sz="1200" b="0" noProof="0">
                <a:latin typeface="+mn-lt"/>
                <a:ea typeface="Times New Roman" panose="02020603050405020304" pitchFamily="18" charset="0"/>
                <a:cs typeface="Times New Roman" panose="02020603050405020304" pitchFamily="18" charset="0"/>
              </a:rPr>
              <a:t>ión se centra </a:t>
            </a:r>
            <a:r>
              <a:rPr lang="es-ES" sz="1200" noProof="0">
                <a:latin typeface="+mn-lt"/>
                <a:ea typeface="Times New Roman" panose="02020603050405020304" pitchFamily="18" charset="0"/>
                <a:cs typeface="Times New Roman" panose="02020603050405020304" pitchFamily="18" charset="0"/>
              </a:rPr>
              <a:t>en los aspectos básicos de la vigilancia de la salud pública y en una introducción al enfoque de Una Sola Salud.</a:t>
            </a:r>
          </a:p>
          <a:p>
            <a:endParaRPr lang="en-US"/>
          </a:p>
        </p:txBody>
      </p:sp>
      <p:sp>
        <p:nvSpPr>
          <p:cNvPr id="4" name="Slide Number Placeholder 3"/>
          <p:cNvSpPr>
            <a:spLocks noGrp="1"/>
          </p:cNvSpPr>
          <p:nvPr>
            <p:ph type="sldNum" sz="quarter" idx="5"/>
          </p:nvPr>
        </p:nvSpPr>
        <p:spPr/>
        <p:txBody>
          <a:bodyPr/>
          <a:lstStyle/>
          <a:p>
            <a:fld id="{064EA7F3-87C3-4B9C-A326-5DF204C82D74}" type="slidenum">
              <a:rPr lang="en-US" smtClean="0"/>
              <a:t>1</a:t>
            </a:fld>
            <a:endParaRPr lang="en-US"/>
          </a:p>
        </p:txBody>
      </p:sp>
    </p:spTree>
    <p:extLst>
      <p:ext uri="{BB962C8B-B14F-4D97-AF65-F5344CB8AC3E}">
        <p14:creationId xmlns:p14="http://schemas.microsoft.com/office/powerpoint/2010/main" val="11946153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245"/>
              </a:spcAft>
            </a:pPr>
            <a:r>
              <a:rPr lang="es-ES" sz="1200" b="1" i="0" noProof="0">
                <a:latin typeface="+mn-lt"/>
                <a:ea typeface="Times New Roman" panose="02020603050405020304" pitchFamily="18" charset="0"/>
                <a:cs typeface="Times New Roman" panose="02020603050405020304" pitchFamily="18" charset="0"/>
              </a:rPr>
              <a:t>Notas para el instructor: </a:t>
            </a:r>
          </a:p>
          <a:p>
            <a:pPr>
              <a:lnSpc>
                <a:spcPct val="115000"/>
              </a:lnSpc>
              <a:spcAft>
                <a:spcPts val="1245"/>
              </a:spcAft>
            </a:pPr>
            <a:endParaRPr lang="es-ES" sz="1200" b="1" i="0" noProof="0">
              <a:latin typeface="+mn-lt"/>
              <a:ea typeface="Times New Roman" panose="02020603050405020304" pitchFamily="18" charset="0"/>
              <a:cs typeface="Times New Roman" panose="02020603050405020304" pitchFamily="18" charset="0"/>
            </a:endParaRPr>
          </a:p>
          <a:p>
            <a:pPr marL="171450" indent="-171450">
              <a:lnSpc>
                <a:spcPct val="115000"/>
              </a:lnSpc>
              <a:spcAft>
                <a:spcPts val="1245"/>
              </a:spcAft>
              <a:buFont typeface="Wingdings" panose="05000000000000000000" pitchFamily="2" charset="2"/>
              <a:buChar char="v"/>
            </a:pPr>
            <a:r>
              <a:rPr lang="es-ES" sz="1200" b="1" i="1" noProof="0">
                <a:latin typeface="+mn-lt"/>
                <a:ea typeface="Times New Roman" panose="02020603050405020304" pitchFamily="18" charset="0"/>
                <a:cs typeface="Times New Roman" panose="02020603050405020304" pitchFamily="18" charset="0"/>
              </a:rPr>
              <a:t>Si se encuentra en un país de SEARO, WPRO o EMRO, sustituya esta información por la de su región.</a:t>
            </a:r>
          </a:p>
          <a:p>
            <a:pPr>
              <a:lnSpc>
                <a:spcPct val="115000"/>
              </a:lnSpc>
              <a:spcAft>
                <a:spcPts val="1245"/>
              </a:spcAft>
            </a:pPr>
            <a:endParaRPr lang="es-ES" sz="1200" i="0" noProof="0">
              <a:latin typeface="+mn-lt"/>
              <a:ea typeface="Times New Roman" panose="02020603050405020304" pitchFamily="18" charset="0"/>
              <a:cs typeface="Times New Roman" panose="02020603050405020304" pitchFamily="18" charset="0"/>
            </a:endParaRPr>
          </a:p>
          <a:p>
            <a:pPr marL="171450" indent="-171450">
              <a:lnSpc>
                <a:spcPct val="115000"/>
              </a:lnSpc>
              <a:spcAft>
                <a:spcPts val="1245"/>
              </a:spcAft>
              <a:buFont typeface="Arial" panose="020B0604020202020204" pitchFamily="34" charset="0"/>
              <a:buChar char="•"/>
            </a:pPr>
            <a:r>
              <a:rPr lang="es-ES" sz="1200" b="1" i="0" u="sng" strike="noStrike" cap="none" noProof="0">
                <a:solidFill>
                  <a:srgbClr val="000000"/>
                </a:solidFill>
                <a:latin typeface="+mn-lt"/>
                <a:ea typeface="Calibri"/>
                <a:cs typeface="Calibri"/>
                <a:sym typeface="Calibri"/>
              </a:rPr>
              <a:t>Diga: </a:t>
            </a:r>
            <a:r>
              <a:rPr lang="es-ES" sz="1200" i="0" noProof="0">
                <a:latin typeface="+mn-lt"/>
                <a:ea typeface="Times New Roman" panose="02020603050405020304" pitchFamily="18" charset="0"/>
                <a:cs typeface="Times New Roman" panose="02020603050405020304" pitchFamily="18" charset="0"/>
              </a:rPr>
              <a:t>Las directrices técnicas IDSR describen lo que debe establecerse en cada nivel del sistema sanitario para detectar y responder a enfermedades, afecciones y eventos de salud pública. Las directrices recomiendan umbrales de actuación ante enfermedades prioritarias, eventos y condiciones de salud pública, y para responder a las alertas. Se ha desarrollado un paquete de entrenamiento para proporcionar a los Estados miembros los conocimientos adecuados para utilizar los datos para detectar y responder con el objetivo de reducir la carga de enfermedad, muerte y discapacidad en las comunidades. </a:t>
            </a:r>
            <a:endParaRPr lang="es-ES" i="0" noProof="0">
              <a:latin typeface="+mn-lt"/>
            </a:endParaRPr>
          </a:p>
          <a:p>
            <a:endParaRPr lang="es-ES" noProof="0"/>
          </a:p>
        </p:txBody>
      </p:sp>
      <p:sp>
        <p:nvSpPr>
          <p:cNvPr id="4" name="Slide Number Placeholder 3"/>
          <p:cNvSpPr>
            <a:spLocks noGrp="1"/>
          </p:cNvSpPr>
          <p:nvPr>
            <p:ph type="sldNum" sz="quarter" idx="5"/>
          </p:nvPr>
        </p:nvSpPr>
        <p:spPr/>
        <p:txBody>
          <a:bodyPr/>
          <a:lstStyle/>
          <a:p>
            <a:fld id="{2EB32458-B0FD-4E0D-A69A-149897CA0BBB}" type="slidenum">
              <a:rPr lang="en-US" smtClean="0"/>
              <a:t>10</a:t>
            </a:fld>
            <a:endParaRPr lang="en-US"/>
          </a:p>
        </p:txBody>
      </p:sp>
    </p:spTree>
    <p:extLst>
      <p:ext uri="{BB962C8B-B14F-4D97-AF65-F5344CB8AC3E}">
        <p14:creationId xmlns:p14="http://schemas.microsoft.com/office/powerpoint/2010/main" val="23719304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245"/>
              </a:spcAft>
            </a:pPr>
            <a:r>
              <a:rPr lang="es-ES" sz="1200" b="1" noProof="0">
                <a:latin typeface="+mn-lt"/>
                <a:ea typeface="Calibri" panose="020F0502020204030204" pitchFamily="34" charset="0"/>
                <a:cs typeface="Times New Roman" panose="02020603050405020304" pitchFamily="18" charset="0"/>
              </a:rPr>
              <a:t>Notas para el instructor:</a:t>
            </a:r>
          </a:p>
          <a:p>
            <a:pPr>
              <a:lnSpc>
                <a:spcPct val="115000"/>
              </a:lnSpc>
              <a:spcAft>
                <a:spcPts val="1245"/>
              </a:spcAft>
            </a:pPr>
            <a:endParaRPr lang="es-ES" sz="1200" b="1" noProof="0">
              <a:latin typeface="+mn-lt"/>
              <a:ea typeface="Times New Roman" panose="02020603050405020304" pitchFamily="18" charset="0"/>
              <a:cs typeface="Times New Roman" panose="02020603050405020304" pitchFamily="18" charset="0"/>
            </a:endParaRPr>
          </a:p>
          <a:p>
            <a:pPr marL="171450" indent="-171450">
              <a:lnSpc>
                <a:spcPct val="115000"/>
              </a:lnSpc>
              <a:spcAft>
                <a:spcPts val="1245"/>
              </a:spcAft>
              <a:buFont typeface="Arial" panose="020B0604020202020204" pitchFamily="34" charset="0"/>
              <a:buChar char="•"/>
            </a:pPr>
            <a:r>
              <a:rPr lang="es-ES" sz="1200" b="1" i="0" u="sng" strike="noStrike" cap="none" noProof="0">
                <a:solidFill>
                  <a:srgbClr val="000000"/>
                </a:solidFill>
                <a:latin typeface="+mn-lt"/>
                <a:ea typeface="Calibri"/>
                <a:cs typeface="Calibri"/>
                <a:sym typeface="Calibri"/>
              </a:rPr>
              <a:t>Diga: </a:t>
            </a:r>
            <a:r>
              <a:rPr lang="es-ES" sz="1200" noProof="0">
                <a:latin typeface="+mn-lt"/>
                <a:ea typeface="Calibri" panose="020F0502020204030204" pitchFamily="34" charset="0"/>
                <a:cs typeface="Calibri"/>
              </a:rPr>
              <a:t>Las leyes y normativas desarrolladas por el gobierno designan quién debe notificar qué, cómo y cuándo.  La notificación de casos o brotes puede proceder de un proveedor de salud del nivel primario o de un centro sanitario. En el ámbito veterinario, las notificaciones pueden proceder de funcionarios de sanidad animal, propietarios de granjas o fincas, clínicas veterinarias u organizaciones que trabajan con animales. Los laboratorios también pueden iniciar la notificación.  </a:t>
            </a:r>
            <a:r>
              <a:rPr lang="es-ES" sz="1200" noProof="0">
                <a:solidFill>
                  <a:srgbClr val="000000"/>
                </a:solidFill>
                <a:latin typeface="+mn-lt"/>
                <a:ea typeface="MS PGothic"/>
                <a:cs typeface="Calibri"/>
              </a:rPr>
              <a:t>Las agencias locales de salud </a:t>
            </a:r>
            <a:r>
              <a:rPr lang="es-ES" noProof="0">
                <a:solidFill>
                  <a:srgbClr val="000000"/>
                </a:solidFill>
                <a:latin typeface="+mn-lt"/>
                <a:ea typeface="MS PGothic"/>
                <a:cs typeface="Calibri"/>
              </a:rPr>
              <a:t>humana, animal </a:t>
            </a:r>
            <a:r>
              <a:rPr lang="es-ES" sz="1200" noProof="0">
                <a:solidFill>
                  <a:srgbClr val="000000"/>
                </a:solidFill>
                <a:latin typeface="+mn-lt"/>
                <a:ea typeface="MS PGothic"/>
                <a:cs typeface="Calibri"/>
              </a:rPr>
              <a:t>y medioambiental suelen ser responsables de la </a:t>
            </a:r>
            <a:r>
              <a:rPr lang="es-ES" noProof="0">
                <a:solidFill>
                  <a:srgbClr val="000000"/>
                </a:solidFill>
                <a:latin typeface="+mn-lt"/>
                <a:ea typeface="MS PGothic"/>
                <a:cs typeface="Calibri"/>
              </a:rPr>
              <a:t>investigación de los casos y eventos y de la adopción de </a:t>
            </a:r>
            <a:r>
              <a:rPr lang="es-ES" sz="1200" noProof="0">
                <a:solidFill>
                  <a:srgbClr val="000000"/>
                </a:solidFill>
                <a:latin typeface="+mn-lt"/>
                <a:ea typeface="MS PGothic"/>
                <a:cs typeface="Calibri"/>
              </a:rPr>
              <a:t>las medidas necesarias. Las agencias sanitarias locales comunican la información al siguiente nivel del sistema (</a:t>
            </a:r>
            <a:r>
              <a:rPr lang="es-ES" sz="1200" i="1" noProof="0">
                <a:solidFill>
                  <a:srgbClr val="000000"/>
                </a:solidFill>
                <a:latin typeface="+mn-lt"/>
                <a:ea typeface="MS PGothic"/>
                <a:cs typeface="Calibri"/>
              </a:rPr>
              <a:t>provincia, estado, región). </a:t>
            </a:r>
            <a:r>
              <a:rPr lang="es-ES" sz="1200" i="0" noProof="0">
                <a:solidFill>
                  <a:srgbClr val="000000"/>
                </a:solidFill>
                <a:latin typeface="+mn-lt"/>
                <a:ea typeface="MS PGothic"/>
                <a:cs typeface="Calibri"/>
              </a:rPr>
              <a:t>La información se sigue compartiendo con los siguientes niveles del sistema hasta llegar </a:t>
            </a:r>
            <a:r>
              <a:rPr lang="es-ES" sz="1200" noProof="0">
                <a:solidFill>
                  <a:srgbClr val="000000"/>
                </a:solidFill>
                <a:latin typeface="+mn-lt"/>
                <a:ea typeface="MS PGothic"/>
                <a:cs typeface="Calibri"/>
              </a:rPr>
              <a:t>al nivel nacional.</a:t>
            </a:r>
            <a:endParaRPr lang="es-ES" sz="1200" noProof="0">
              <a:latin typeface="+mn-lt"/>
              <a:ea typeface="MS PGothic"/>
              <a:cs typeface="Calibri"/>
            </a:endParaRPr>
          </a:p>
          <a:p>
            <a:endParaRPr lang="es-ES" noProof="0"/>
          </a:p>
        </p:txBody>
      </p:sp>
      <p:sp>
        <p:nvSpPr>
          <p:cNvPr id="4" name="Slide Number Placeholder 3"/>
          <p:cNvSpPr>
            <a:spLocks noGrp="1"/>
          </p:cNvSpPr>
          <p:nvPr>
            <p:ph type="sldNum" sz="quarter" idx="5"/>
          </p:nvPr>
        </p:nvSpPr>
        <p:spPr/>
        <p:txBody>
          <a:bodyPr/>
          <a:lstStyle/>
          <a:p>
            <a:fld id="{064EA7F3-87C3-4B9C-A326-5DF204C82D74}" type="slidenum">
              <a:rPr lang="en-US" smtClean="0"/>
              <a:t>11</a:t>
            </a:fld>
            <a:endParaRPr lang="en-US"/>
          </a:p>
        </p:txBody>
      </p:sp>
    </p:spTree>
    <p:extLst>
      <p:ext uri="{BB962C8B-B14F-4D97-AF65-F5344CB8AC3E}">
        <p14:creationId xmlns:p14="http://schemas.microsoft.com/office/powerpoint/2010/main" val="12623126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19138"/>
            <a:ext cx="6400800" cy="3600450"/>
          </a:xfrm>
        </p:spPr>
      </p:sp>
      <p:sp>
        <p:nvSpPr>
          <p:cNvPr id="3" name="Notes Placeholder 2"/>
          <p:cNvSpPr>
            <a:spLocks noGrp="1"/>
          </p:cNvSpPr>
          <p:nvPr>
            <p:ph type="body" idx="1"/>
          </p:nvPr>
        </p:nvSpPr>
        <p:spPr/>
        <p:txBody>
          <a:bodyPr/>
          <a:lstStyle/>
          <a:p>
            <a:pPr>
              <a:spcBef>
                <a:spcPts val="1245"/>
              </a:spcBef>
              <a:spcAft>
                <a:spcPts val="622"/>
              </a:spcAft>
            </a:pPr>
            <a:r>
              <a:rPr lang="es-ES" sz="1200" b="1" noProof="0">
                <a:latin typeface="+mn-lt"/>
              </a:rPr>
              <a:t>Notas para el instructor:</a:t>
            </a:r>
            <a:endParaRPr lang="es-ES" sz="1200" b="0" noProof="0">
              <a:latin typeface="+mn-lt"/>
            </a:endParaRPr>
          </a:p>
          <a:p>
            <a:pPr>
              <a:spcBef>
                <a:spcPts val="1245"/>
              </a:spcBef>
              <a:spcAft>
                <a:spcPts val="622"/>
              </a:spcAft>
            </a:pPr>
            <a:endParaRPr lang="es-ES" sz="1200" b="0" noProof="0">
              <a:latin typeface="+mn-lt"/>
            </a:endParaRPr>
          </a:p>
          <a:p>
            <a:pPr marL="171450" indent="-171450">
              <a:lnSpc>
                <a:spcPct val="115000"/>
              </a:lnSpc>
              <a:spcAft>
                <a:spcPts val="1245"/>
              </a:spcAft>
              <a:buFont typeface="Wingdings" panose="05000000000000000000" pitchFamily="2" charset="2"/>
              <a:buChar char="v"/>
            </a:pPr>
            <a:r>
              <a:rPr lang="es-ES" sz="1200" b="1" noProof="0">
                <a:latin typeface="+mn-lt"/>
                <a:ea typeface="Times New Roman" panose="02020603050405020304" pitchFamily="18" charset="0"/>
                <a:cs typeface="Times New Roman" panose="02020603050405020304" pitchFamily="18" charset="0"/>
              </a:rPr>
              <a:t>Al repasar esta diapositiva, resulta útil empezar por el ámbito local o distrital (</a:t>
            </a:r>
            <a:r>
              <a:rPr lang="es-ES" sz="1200" b="1" i="1" noProof="0">
                <a:latin typeface="+mn-lt"/>
                <a:ea typeface="Times New Roman" panose="02020603050405020304" pitchFamily="18" charset="0"/>
                <a:cs typeface="Times New Roman" panose="02020603050405020304" pitchFamily="18" charset="0"/>
              </a:rPr>
              <a:t>parte inferior de la diapositiva</a:t>
            </a:r>
            <a:r>
              <a:rPr lang="es-ES" sz="1200" b="1" noProof="0">
                <a:latin typeface="+mn-lt"/>
                <a:ea typeface="Times New Roman" panose="02020603050405020304" pitchFamily="18" charset="0"/>
                <a:cs typeface="Times New Roman" panose="02020603050405020304" pitchFamily="18" charset="0"/>
              </a:rPr>
              <a:t>) e ir subiendo a partir de ahí.  La comprensión de las siguientes viñetas le servirá de guía para revisar esta diapositiva:</a:t>
            </a:r>
          </a:p>
          <a:p>
            <a:pPr marL="0" indent="0">
              <a:lnSpc>
                <a:spcPct val="115000"/>
              </a:lnSpc>
              <a:spcAft>
                <a:spcPts val="1245"/>
              </a:spcAft>
              <a:buFont typeface="Wingdings" panose="05000000000000000000" pitchFamily="2" charset="2"/>
              <a:buNone/>
            </a:pPr>
            <a:endParaRPr lang="es-ES" sz="1200" b="1" noProof="0">
              <a:latin typeface="+mn-lt"/>
              <a:ea typeface="Times New Roman" panose="02020603050405020304" pitchFamily="18" charset="0"/>
              <a:cs typeface="Times New Roman" panose="02020603050405020304" pitchFamily="18" charset="0"/>
            </a:endParaRPr>
          </a:p>
          <a:p>
            <a:pPr marL="812890" lvl="1" indent="-355690">
              <a:lnSpc>
                <a:spcPct val="115000"/>
              </a:lnSpc>
              <a:buFont typeface="Courier New" panose="02070309020205020404" pitchFamily="49" charset="0"/>
              <a:buChar char="o"/>
            </a:pPr>
            <a:r>
              <a:rPr lang="es-ES" sz="1200" b="1" i="1" noProof="0">
                <a:latin typeface="+mn-lt"/>
                <a:ea typeface="Times New Roman" panose="02020603050405020304" pitchFamily="18" charset="0"/>
                <a:cs typeface="Times New Roman" panose="02020603050405020304" pitchFamily="18" charset="0"/>
              </a:rPr>
              <a:t>La vigilancia a nivel distrital es el componente clave que sustenta todo el sistema de vigilancia y respuesta a las enfermedades.</a:t>
            </a:r>
          </a:p>
          <a:p>
            <a:pPr marL="812890" lvl="1" indent="-355690">
              <a:lnSpc>
                <a:spcPct val="115000"/>
              </a:lnSpc>
              <a:buFont typeface="Courier New" panose="02070309020205020404" pitchFamily="49" charset="0"/>
              <a:buChar char="o"/>
            </a:pPr>
            <a:r>
              <a:rPr lang="es-ES" sz="1200" b="1" i="1" noProof="0">
                <a:latin typeface="+mn-lt"/>
                <a:ea typeface="Times New Roman" panose="02020603050405020304" pitchFamily="18" charset="0"/>
                <a:cs typeface="Times New Roman" panose="02020603050405020304" pitchFamily="18" charset="0"/>
              </a:rPr>
              <a:t>Los datos a nivel de distrito constituyen la base de todo el sistema de vigilancia de enfermedades.</a:t>
            </a:r>
          </a:p>
          <a:p>
            <a:pPr marL="812890" lvl="1" indent="-355690">
              <a:lnSpc>
                <a:spcPct val="115000"/>
              </a:lnSpc>
              <a:buFont typeface="Courier New" panose="02070309020205020404" pitchFamily="49" charset="0"/>
              <a:buChar char="o"/>
            </a:pPr>
            <a:r>
              <a:rPr lang="es-ES" sz="1200" b="1" i="1" noProof="0">
                <a:latin typeface="+mn-lt"/>
                <a:ea typeface="Times New Roman" panose="02020603050405020304" pitchFamily="18" charset="0"/>
                <a:cs typeface="Times New Roman" panose="02020603050405020304" pitchFamily="18" charset="0"/>
              </a:rPr>
              <a:t>A nivel distrital, los proveedores de salud, los laboratoristas y el personal de vigilancia (por ejemplo, las enfermeras de los centros de salud) son fuentes de importancia crítica para la notificación de enfermedades.</a:t>
            </a:r>
          </a:p>
          <a:p>
            <a:pPr marL="812890" lvl="1" indent="-355690">
              <a:lnSpc>
                <a:spcPct val="115000"/>
              </a:lnSpc>
              <a:buFont typeface="Courier New" panose="02070309020205020404" pitchFamily="49" charset="0"/>
              <a:buChar char="o"/>
            </a:pPr>
            <a:r>
              <a:rPr lang="es-ES" sz="1200" b="1" i="1" noProof="0">
                <a:latin typeface="+mn-lt"/>
                <a:ea typeface="Times New Roman" panose="02020603050405020304" pitchFamily="18" charset="0"/>
                <a:cs typeface="Times New Roman" panose="02020603050405020304" pitchFamily="18" charset="0"/>
              </a:rPr>
              <a:t>En cada nivel del sistema se pierden algunos detalles de los casos. Por lo tanto, el distrito suele ser el único nivel que conoce todos los detalles de cada caso.</a:t>
            </a:r>
          </a:p>
          <a:p>
            <a:pPr marL="812890" lvl="1" indent="-355690">
              <a:lnSpc>
                <a:spcPct val="115000"/>
              </a:lnSpc>
              <a:buFont typeface="Courier New" panose="02070309020205020404" pitchFamily="49" charset="0"/>
              <a:buChar char="o"/>
            </a:pPr>
            <a:r>
              <a:rPr lang="es-ES" sz="1200" b="1" i="1" noProof="0">
                <a:latin typeface="+mn-lt"/>
                <a:ea typeface="Times New Roman" panose="02020603050405020304" pitchFamily="18" charset="0"/>
                <a:cs typeface="Times New Roman" panose="02020603050405020304" pitchFamily="18" charset="0"/>
              </a:rPr>
              <a:t>Proporcionar realimentación a los proveedores de salud es importante tanto a nivel local como distrital. Las flechas apuntan en ambos sentidos. La realimentación y el análisis son necesarios en cada nivel y se comparten con las personas de los niveles periféricos.</a:t>
            </a:r>
          </a:p>
          <a:p>
            <a:pPr marL="812890" lvl="1" indent="-355690">
              <a:lnSpc>
                <a:spcPct val="115000"/>
              </a:lnSpc>
              <a:buFont typeface="Courier New" panose="02070309020205020404" pitchFamily="49" charset="0"/>
              <a:buChar char="o"/>
            </a:pPr>
            <a:r>
              <a:rPr lang="es-ES" sz="1200" b="1" i="1" noProof="0">
                <a:latin typeface="+mn-lt"/>
                <a:ea typeface="Times New Roman" panose="02020603050405020304" pitchFamily="18" charset="0"/>
                <a:cs typeface="Times New Roman" panose="02020603050405020304" pitchFamily="18" charset="0"/>
              </a:rPr>
              <a:t>La recopilación de datos precisos y oportunos en el distrito debe utilizarse para ayudar a mejorar la toma de decisiones programáticas.</a:t>
            </a:r>
          </a:p>
          <a:p>
            <a:pPr marL="812890" lvl="1" indent="-355690">
              <a:lnSpc>
                <a:spcPct val="115000"/>
              </a:lnSpc>
              <a:spcAft>
                <a:spcPts val="1245"/>
              </a:spcAft>
              <a:buFont typeface="Courier New" panose="02070309020205020404" pitchFamily="49" charset="0"/>
              <a:buChar char="o"/>
            </a:pPr>
            <a:r>
              <a:rPr lang="es-ES" sz="1200" b="1" i="1" noProof="0">
                <a:latin typeface="+mn-lt"/>
                <a:ea typeface="Times New Roman" panose="02020603050405020304" pitchFamily="18" charset="0"/>
                <a:cs typeface="Times New Roman" panose="02020603050405020304" pitchFamily="18" charset="0"/>
              </a:rPr>
              <a:t>Los niveles distrital, provincial, nacional e internacional tienen diferentes objetivos de vigilancia. Cada sistema de vigilancia de enfermedades se diseña en función de su objetivo.</a:t>
            </a:r>
          </a:p>
          <a:p>
            <a:endParaRPr lang="es-ES" noProof="0">
              <a:latin typeface="+mn-lt"/>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B32458-B0FD-4E0D-A69A-149897CA0BB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54470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245"/>
              </a:spcAft>
            </a:pPr>
            <a:r>
              <a:rPr lang="es-ES" sz="1200" b="1" noProof="0">
                <a:latin typeface="+mn-lt"/>
                <a:ea typeface="Times New Roman" panose="02020603050405020304" pitchFamily="18" charset="0"/>
                <a:cs typeface="Times New Roman" panose="02020603050405020304" pitchFamily="18" charset="0"/>
              </a:rPr>
              <a:t>Notas para el instructor:</a:t>
            </a:r>
          </a:p>
          <a:p>
            <a:pPr>
              <a:spcBef>
                <a:spcPts val="1245"/>
              </a:spcBef>
              <a:spcAft>
                <a:spcPts val="622"/>
              </a:spcAft>
            </a:pPr>
            <a:endParaRPr lang="es-ES" sz="1200" b="1" noProof="0">
              <a:latin typeface="+mn-lt"/>
            </a:endParaRPr>
          </a:p>
          <a:p>
            <a:pPr marL="171450" indent="-171450">
              <a:spcBef>
                <a:spcPts val="1245"/>
              </a:spcBef>
              <a:spcAft>
                <a:spcPts val="622"/>
              </a:spcAft>
              <a:buFont typeface="Arial" panose="020B0604020202020204" pitchFamily="34" charset="0"/>
              <a:buChar char="•"/>
            </a:pPr>
            <a:r>
              <a:rPr lang="es-ES" sz="1200" b="1" i="0" u="sng" noProof="0">
                <a:latin typeface="+mn-lt"/>
              </a:rPr>
              <a:t>Pida a </a:t>
            </a:r>
            <a:r>
              <a:rPr lang="es-ES" sz="1200" b="0" i="0" u="none" noProof="0">
                <a:latin typeface="+mn-lt"/>
              </a:rPr>
              <a:t>los participantes que consulten su "Cuaderno de ejercicios del participante" para realizar el ejercicio: Diagrame el sistema de vigilancia de su país.</a:t>
            </a:r>
          </a:p>
          <a:p>
            <a:pPr>
              <a:spcBef>
                <a:spcPts val="1245"/>
              </a:spcBef>
              <a:spcAft>
                <a:spcPts val="622"/>
              </a:spcAft>
            </a:pPr>
            <a:endParaRPr lang="es-ES" b="1" i="1" noProof="0">
              <a:solidFill>
                <a:srgbClr val="000000"/>
              </a:solidFill>
              <a:latin typeface="+mn-lt"/>
              <a:ea typeface="MS PGothic"/>
            </a:endParaRPr>
          </a:p>
          <a:p>
            <a:pPr marL="171450" lvl="0" indent="-171450">
              <a:spcBef>
                <a:spcPts val="1245"/>
              </a:spcBef>
              <a:spcAft>
                <a:spcPts val="622"/>
              </a:spcAft>
              <a:buFont typeface="Wingdings" panose="05000000000000000000" pitchFamily="2" charset="2"/>
              <a:buChar char="v"/>
            </a:pPr>
            <a:r>
              <a:rPr lang="es-ES" sz="1200" b="1" i="1" u="none" noProof="0">
                <a:solidFill>
                  <a:srgbClr val="000000"/>
                </a:solidFill>
                <a:latin typeface="+mn-lt"/>
                <a:ea typeface="MS PGothic"/>
              </a:rPr>
              <a:t>Tiempo total: 45 minutos</a:t>
            </a:r>
            <a:endParaRPr lang="es-ES" sz="1200" b="1" i="1" u="none" noProof="0">
              <a:latin typeface="+mn-lt"/>
              <a:cs typeface="Calibri"/>
            </a:endParaRPr>
          </a:p>
          <a:p>
            <a:pPr>
              <a:lnSpc>
                <a:spcPct val="115000"/>
              </a:lnSpc>
              <a:spcAft>
                <a:spcPts val="1245"/>
              </a:spcAft>
            </a:pPr>
            <a:endParaRPr lang="es-ES" b="1" i="1" noProof="0">
              <a:latin typeface="+mn-lt"/>
              <a:ea typeface="MS PGothic"/>
              <a:cs typeface="Calibri"/>
            </a:endParaRPr>
          </a:p>
          <a:p>
            <a:pPr lvl="1">
              <a:lnSpc>
                <a:spcPct val="114999"/>
              </a:lnSpc>
              <a:spcAft>
                <a:spcPts val="1245"/>
              </a:spcAft>
            </a:pPr>
            <a:r>
              <a:rPr lang="es-ES" sz="1200" b="1" i="1" u="sng" noProof="0">
                <a:latin typeface="+mn-lt"/>
                <a:ea typeface="MS PGothic"/>
                <a:cs typeface="Calibri"/>
              </a:rPr>
              <a:t>Parte 1 </a:t>
            </a:r>
            <a:r>
              <a:rPr lang="es-ES" b="1" i="1" noProof="0">
                <a:latin typeface="+mn-lt"/>
                <a:ea typeface="MS PGothic"/>
                <a:cs typeface="Calibri"/>
              </a:rPr>
              <a:t>- Crear diagramas (25 minutos)</a:t>
            </a:r>
            <a:endParaRPr lang="es-ES" sz="1200" b="1" i="1" u="none" noProof="0">
              <a:latin typeface="+mn-lt"/>
              <a:ea typeface="MS PGothic"/>
              <a:cs typeface="Calibri"/>
            </a:endParaRPr>
          </a:p>
          <a:p>
            <a:pPr marL="685800" lvl="1" indent="-228600">
              <a:lnSpc>
                <a:spcPct val="115000"/>
              </a:lnSpc>
              <a:buFont typeface="+mj-lt"/>
              <a:buAutoNum type="arabicPeriod"/>
            </a:pPr>
            <a:r>
              <a:rPr lang="es-ES" sz="1200" b="1" i="1" u="none" noProof="0">
                <a:latin typeface="+mn-lt"/>
                <a:ea typeface="Times New Roman" panose="02020603050405020304" pitchFamily="18" charset="0"/>
                <a:cs typeface="Times New Roman" panose="02020603050405020304" pitchFamily="18" charset="0"/>
              </a:rPr>
              <a:t>Forme grupos de 3-4 personas, según el ministerio u organismo.</a:t>
            </a:r>
          </a:p>
          <a:p>
            <a:pPr marL="685800" lvl="1" indent="-228600">
              <a:lnSpc>
                <a:spcPct val="115000"/>
              </a:lnSpc>
              <a:buFont typeface="+mj-lt"/>
              <a:buAutoNum type="arabicPeriod"/>
            </a:pPr>
            <a:r>
              <a:rPr lang="es-ES" sz="1200" b="1" i="1" u="none" noProof="0">
                <a:latin typeface="+mn-lt"/>
                <a:ea typeface="Times New Roman" panose="02020603050405020304" pitchFamily="18" charset="0"/>
                <a:cs typeface="Times New Roman" panose="02020603050405020304" pitchFamily="18" charset="0"/>
              </a:rPr>
              <a:t>Proporcione a cada grupo una cartulina o pizarra y un rotulador.</a:t>
            </a:r>
          </a:p>
          <a:p>
            <a:pPr marL="685800" lvl="1" indent="-228600">
              <a:lnSpc>
                <a:spcPct val="115000"/>
              </a:lnSpc>
              <a:buFont typeface="+mj-lt"/>
              <a:buAutoNum type="arabicPeriod"/>
            </a:pPr>
            <a:r>
              <a:rPr lang="es-ES" sz="1200" b="1" i="1" u="none" noProof="0">
                <a:latin typeface="+mn-lt"/>
                <a:ea typeface="Times New Roman" panose="02020603050405020304" pitchFamily="18" charset="0"/>
                <a:cs typeface="Times New Roman" panose="02020603050405020304" pitchFamily="18" charset="0"/>
              </a:rPr>
              <a:t>Recuerde a los participantes que deben tener en cuenta todos los niveles del sistema, mantener el  diagrama simple y destacar el flujo de la información.</a:t>
            </a:r>
          </a:p>
          <a:p>
            <a:pPr marL="685800" lvl="1" indent="-228600">
              <a:lnSpc>
                <a:spcPct val="115000"/>
              </a:lnSpc>
              <a:buFont typeface="+mj-lt"/>
              <a:buAutoNum type="arabicPeriod"/>
            </a:pPr>
            <a:r>
              <a:rPr lang="es-ES" sz="1200" b="1" i="1" u="none" noProof="0">
                <a:latin typeface="+mn-lt"/>
                <a:ea typeface="Times New Roman" panose="02020603050405020304" pitchFamily="18" charset="0"/>
                <a:cs typeface="Times New Roman" panose="02020603050405020304" pitchFamily="18" charset="0"/>
              </a:rPr>
              <a:t>Deje 10 minutos para que los grupos creen sus diagramas.</a:t>
            </a:r>
          </a:p>
          <a:p>
            <a:pPr marL="685800" lvl="1" indent="-228600">
              <a:lnSpc>
                <a:spcPct val="115000"/>
              </a:lnSpc>
              <a:buFont typeface="+mj-lt"/>
              <a:buAutoNum type="arabicPeriod"/>
            </a:pPr>
            <a:r>
              <a:rPr lang="es-ES" sz="1200" b="1" i="1" u="none" noProof="0">
                <a:latin typeface="+mn-lt"/>
                <a:ea typeface="Times New Roman" panose="02020603050405020304" pitchFamily="18" charset="0"/>
                <a:cs typeface="Times New Roman" panose="02020603050405020304" pitchFamily="18" charset="0"/>
              </a:rPr>
              <a:t>Pida a voluntarios de cada sector u organismo que presenten el diagrama de su grupo (10 minutos).</a:t>
            </a:r>
          </a:p>
          <a:p>
            <a:pPr marL="914400" lvl="2" indent="0">
              <a:lnSpc>
                <a:spcPct val="115000"/>
              </a:lnSpc>
              <a:buFont typeface="+mj-lt"/>
              <a:buNone/>
            </a:pPr>
            <a:endParaRPr lang="es-ES" sz="1200" b="1" i="1" u="none" noProof="0">
              <a:latin typeface="+mn-lt"/>
              <a:ea typeface="Times New Roman" panose="02020603050405020304" pitchFamily="18" charset="0"/>
              <a:cs typeface="Times New Roman" panose="02020603050405020304" pitchFamily="18" charset="0"/>
            </a:endParaRPr>
          </a:p>
          <a:p>
            <a:pPr lvl="1">
              <a:lnSpc>
                <a:spcPct val="115000"/>
              </a:lnSpc>
            </a:pPr>
            <a:endParaRPr lang="es-ES" b="1" i="1" noProof="0">
              <a:latin typeface="+mn-lt"/>
            </a:endParaRPr>
          </a:p>
        </p:txBody>
      </p:sp>
      <p:sp>
        <p:nvSpPr>
          <p:cNvPr id="4" name="Slide Number Placeholder 3"/>
          <p:cNvSpPr>
            <a:spLocks noGrp="1"/>
          </p:cNvSpPr>
          <p:nvPr>
            <p:ph type="sldNum" sz="quarter" idx="5"/>
          </p:nvPr>
        </p:nvSpPr>
        <p:spPr/>
        <p:txBody>
          <a:bodyPr/>
          <a:lstStyle/>
          <a:p>
            <a:fld id="{064EA7F3-87C3-4B9C-A326-5DF204C82D74}" type="slidenum">
              <a:rPr lang="en-US" smtClean="0"/>
              <a:t>13</a:t>
            </a:fld>
            <a:endParaRPr lang="en-US"/>
          </a:p>
        </p:txBody>
      </p:sp>
    </p:spTree>
    <p:extLst>
      <p:ext uri="{BB962C8B-B14F-4D97-AF65-F5344CB8AC3E}">
        <p14:creationId xmlns:p14="http://schemas.microsoft.com/office/powerpoint/2010/main" val="2748728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245"/>
              </a:spcAft>
            </a:pPr>
            <a:r>
              <a:rPr lang="es-ES" sz="1200" b="1" i="1" noProof="0">
                <a:latin typeface="+mj-lt"/>
                <a:ea typeface="Times New Roman" panose="02020603050405020304" pitchFamily="18" charset="0"/>
                <a:cs typeface="Times New Roman" panose="02020603050405020304" pitchFamily="18" charset="0"/>
              </a:rPr>
              <a:t>Nota para el instructor: </a:t>
            </a:r>
            <a:r>
              <a:rPr lang="es-ES" sz="1200" i="1" noProof="0">
                <a:latin typeface="+mj-lt"/>
                <a:ea typeface="Times New Roman" panose="02020603050405020304" pitchFamily="18" charset="0"/>
                <a:cs typeface="Times New Roman" panose="02020603050405020304" pitchFamily="18" charset="0"/>
              </a:rPr>
              <a:t>Después de que los grupos presenten sus diagramas, formule las siguientes preguntas para la discusión grupal:</a:t>
            </a:r>
            <a:endParaRPr lang="es-ES" sz="1200" b="0" noProof="0">
              <a:latin typeface="+mj-lt"/>
            </a:endParaRPr>
          </a:p>
          <a:p>
            <a:endParaRPr lang="es-ES" sz="1200" b="1" noProof="0" dirty="0">
              <a:latin typeface="+mj-lt"/>
            </a:endParaRPr>
          </a:p>
          <a:p>
            <a:pPr lvl="1">
              <a:lnSpc>
                <a:spcPct val="115000"/>
              </a:lnSpc>
            </a:pPr>
            <a:r>
              <a:rPr lang="es-ES" sz="1200" b="1" i="1" u="sng" noProof="0" dirty="0">
                <a:latin typeface="+mn-lt"/>
                <a:ea typeface="Times New Roman" panose="02020603050405020304" pitchFamily="18" charset="0"/>
                <a:cs typeface="Calibri"/>
              </a:rPr>
              <a:t>Parte 2 </a:t>
            </a:r>
            <a:r>
              <a:rPr lang="es-ES" b="1" i="1" noProof="0" dirty="0">
                <a:latin typeface="+mn-lt"/>
                <a:ea typeface="Times New Roman" panose="02020603050405020304" pitchFamily="18" charset="0"/>
                <a:cs typeface="Calibri"/>
              </a:rPr>
              <a:t>– Discusión grupal (20 minutos)</a:t>
            </a:r>
            <a:endParaRPr lang="es-ES" sz="1200" b="1" i="1" u="none" noProof="0" dirty="0">
              <a:latin typeface="+mn-lt"/>
              <a:ea typeface="Times New Roman" panose="02020603050405020304" pitchFamily="18" charset="0"/>
              <a:cs typeface="Calibri"/>
            </a:endParaRPr>
          </a:p>
          <a:p>
            <a:pPr lvl="1">
              <a:lnSpc>
                <a:spcPct val="115000"/>
              </a:lnSpc>
            </a:pPr>
            <a:r>
              <a:rPr lang="es-ES" sz="1200" b="1" i="1" u="none" noProof="0" dirty="0">
                <a:latin typeface="+mn-lt"/>
                <a:ea typeface="Times New Roman" panose="02020603050405020304" pitchFamily="18" charset="0"/>
                <a:cs typeface="Calibri"/>
              </a:rPr>
              <a:t>Utilice las siguientes preguntas para generar discusión:</a:t>
            </a:r>
          </a:p>
          <a:p>
            <a:pPr marL="628650" lvl="1" indent="-171450">
              <a:buFont typeface="Arial" panose="020B0604020202020204" pitchFamily="34" charset="0"/>
              <a:buChar char="•"/>
            </a:pPr>
            <a:r>
              <a:rPr lang="es-ES" sz="1200" b="1" i="1" noProof="0" dirty="0">
                <a:solidFill>
                  <a:srgbClr val="000000"/>
                </a:solidFill>
                <a:latin typeface="+mn-lt"/>
              </a:rPr>
              <a:t>¿Qué similitudes y diferencias observa al comparar los sistemas de vigilancia entre sectores?</a:t>
            </a:r>
          </a:p>
          <a:p>
            <a:pPr marL="628650" lvl="1" indent="-171450">
              <a:buFont typeface="Arial" panose="020B0604020202020204" pitchFamily="34" charset="0"/>
              <a:buChar char="•"/>
            </a:pPr>
            <a:r>
              <a:rPr lang="es-ES" sz="1200" b="1" i="1" noProof="0" dirty="0">
                <a:solidFill>
                  <a:srgbClr val="000000"/>
                </a:solidFill>
                <a:latin typeface="+mn-lt"/>
              </a:rPr>
              <a:t>¿En qué se parecen o difieren los colaboradores de cada nivel del sistema de vigilancia de un sector a otro?</a:t>
            </a:r>
          </a:p>
          <a:p>
            <a:pPr marL="628650" lvl="1" indent="-171450">
              <a:buFont typeface="Arial" panose="020B0604020202020204" pitchFamily="34" charset="0"/>
              <a:buChar char="•"/>
            </a:pPr>
            <a:r>
              <a:rPr lang="es-ES" sz="1200" b="1" i="1" u="none" noProof="0" dirty="0">
                <a:solidFill>
                  <a:srgbClr val="000000"/>
                </a:solidFill>
                <a:latin typeface="+mn-lt"/>
                <a:ea typeface="Times New Roman" panose="02020603050405020304" pitchFamily="18" charset="0"/>
                <a:cs typeface="Times New Roman" panose="02020603050405020304" pitchFamily="18" charset="0"/>
              </a:rPr>
              <a:t>¿Tiene </a:t>
            </a:r>
            <a:r>
              <a:rPr lang="es-ES" sz="1200" b="1" i="1" u="none" noProof="0" dirty="0">
                <a:latin typeface="+mn-lt"/>
                <a:ea typeface="Times New Roman" panose="02020603050405020304" pitchFamily="18" charset="0"/>
                <a:cs typeface="Times New Roman" panose="02020603050405020304" pitchFamily="18" charset="0"/>
              </a:rPr>
              <a:t>ideas sobre cómo mejorar sus sistemas de vigilancia?</a:t>
            </a:r>
          </a:p>
          <a:p>
            <a:pPr marL="628650" lvl="1" indent="-171450">
              <a:buFont typeface="Arial" panose="020B0604020202020204" pitchFamily="34" charset="0"/>
              <a:buChar char="•"/>
            </a:pPr>
            <a:r>
              <a:rPr lang="es-ES" sz="1200" b="1" i="1" u="none" noProof="0" dirty="0">
                <a:latin typeface="+mn-lt"/>
                <a:ea typeface="Times New Roman" panose="02020603050405020304" pitchFamily="18" charset="0"/>
                <a:cs typeface="Times New Roman" panose="02020603050405020304" pitchFamily="18" charset="0"/>
              </a:rPr>
              <a:t>¿Cuáles podrían ser las ventajas y los retos de la creación de un sistema de vigilancia Una Salud en su país?</a:t>
            </a:r>
            <a:endParaRPr lang="es-ES" b="1" i="1" noProof="0" dirty="0">
              <a:latin typeface="+mn-lt"/>
            </a:endParaRPr>
          </a:p>
          <a:p>
            <a:pPr marL="914400" lvl="2" indent="0" fontAlgn="base">
              <a:lnSpc>
                <a:spcPct val="115000"/>
              </a:lnSpc>
              <a:buFont typeface="Arial" panose="020B0604020202020204" pitchFamily="34" charset="0"/>
              <a:buNone/>
            </a:pPr>
            <a:r>
              <a:rPr lang="es-ES" b="1" i="1" noProof="0" dirty="0">
                <a:latin typeface="+mn-lt"/>
              </a:rPr>
              <a:t>Ejemplos de ventajas:</a:t>
            </a:r>
            <a:endParaRPr lang="es-ES" b="1" i="1" noProof="0" dirty="0">
              <a:latin typeface="+mn-lt"/>
              <a:cs typeface="Calibri"/>
            </a:endParaRPr>
          </a:p>
          <a:p>
            <a:pPr marL="1085850" lvl="2" indent="-171450" fontAlgn="base">
              <a:lnSpc>
                <a:spcPct val="115000"/>
              </a:lnSpc>
              <a:buFont typeface="Arial" panose="020B0604020202020204" pitchFamily="34" charset="0"/>
              <a:buChar char="•"/>
            </a:pPr>
            <a:r>
              <a:rPr lang="es-ES" b="1" i="1" noProof="0" dirty="0">
                <a:latin typeface="+mn-lt"/>
              </a:rPr>
              <a:t>Facilita el intercambio de datos entre sectores</a:t>
            </a:r>
          </a:p>
          <a:p>
            <a:pPr marL="1085850" lvl="2" indent="-171450" fontAlgn="base">
              <a:lnSpc>
                <a:spcPct val="115000"/>
              </a:lnSpc>
              <a:buFont typeface="Arial" panose="020B0604020202020204" pitchFamily="34" charset="0"/>
              <a:buChar char="•"/>
            </a:pPr>
            <a:r>
              <a:rPr lang="es-ES" b="1" i="1" noProof="0" dirty="0">
                <a:latin typeface="+mn-lt"/>
              </a:rPr>
              <a:t>Promueve el uso compartido de los recursos de vigilancia</a:t>
            </a:r>
          </a:p>
          <a:p>
            <a:pPr marL="1085850" lvl="2" indent="-171450" fontAlgn="base">
              <a:lnSpc>
                <a:spcPct val="115000"/>
              </a:lnSpc>
              <a:buFont typeface="Arial" panose="020B0604020202020204" pitchFamily="34" charset="0"/>
              <a:buChar char="•"/>
            </a:pPr>
            <a:r>
              <a:rPr lang="es-ES" b="1" i="1" noProof="0" dirty="0">
                <a:latin typeface="+mn-lt"/>
              </a:rPr>
              <a:t>Fomenta la comunicación frecuente entre personas de distintos sectores sobre enfermedades zoonóticas u otros eventos que tengan repercusiones en todos los sectores.</a:t>
            </a:r>
          </a:p>
          <a:p>
            <a:pPr marL="1085850" lvl="2" indent="-171450" fontAlgn="base">
              <a:lnSpc>
                <a:spcPct val="115000"/>
              </a:lnSpc>
              <a:buFont typeface="Arial" panose="020B0604020202020204" pitchFamily="34" charset="0"/>
              <a:buChar char="•"/>
            </a:pPr>
            <a:r>
              <a:rPr lang="es-ES" b="1" i="1" noProof="0" dirty="0">
                <a:latin typeface="+mn-lt"/>
              </a:rPr>
              <a:t>Facilita una respuesta más rápida ante una amenaza sanitaria</a:t>
            </a:r>
          </a:p>
          <a:p>
            <a:pPr marL="914400" lvl="2" indent="0" fontAlgn="base">
              <a:lnSpc>
                <a:spcPct val="115000"/>
              </a:lnSpc>
              <a:buFont typeface="Arial" panose="020B0604020202020204" pitchFamily="34" charset="0"/>
              <a:buNone/>
            </a:pPr>
            <a:r>
              <a:rPr lang="es-ES" b="1" i="1" noProof="0" dirty="0">
                <a:latin typeface="+mn-lt"/>
              </a:rPr>
              <a:t>Ejemplos de retos:</a:t>
            </a:r>
            <a:endParaRPr lang="es-ES" b="1" i="1" noProof="0" dirty="0">
              <a:latin typeface="+mn-lt"/>
              <a:cs typeface="Calibri"/>
            </a:endParaRPr>
          </a:p>
          <a:p>
            <a:pPr marL="1085850" lvl="2" indent="-171450">
              <a:buFont typeface="Arial" panose="020B0604020202020204" pitchFamily="34" charset="0"/>
              <a:buChar char="•"/>
            </a:pPr>
            <a:r>
              <a:rPr lang="es-ES" b="1" i="1" noProof="0" dirty="0">
                <a:latin typeface="+mn-lt"/>
              </a:rPr>
              <a:t>Los sistemas no "hablan entre sí": falta de interoperabilidad.</a:t>
            </a:r>
          </a:p>
          <a:p>
            <a:pPr marL="1085850" lvl="2" indent="-171450">
              <a:buFont typeface="Arial" panose="020B0604020202020204" pitchFamily="34" charset="0"/>
              <a:buChar char="•"/>
            </a:pPr>
            <a:r>
              <a:rPr lang="es-ES" b="1" i="1" noProof="0" dirty="0">
                <a:latin typeface="+mn-lt"/>
              </a:rPr>
              <a:t>Formatos de datos restrictivos o incompatibles</a:t>
            </a:r>
          </a:p>
          <a:p>
            <a:pPr marL="1085850" lvl="2" indent="-171450">
              <a:buFont typeface="Arial" panose="020B0604020202020204" pitchFamily="34" charset="0"/>
              <a:buChar char="•"/>
            </a:pPr>
            <a:r>
              <a:rPr lang="es-ES" b="1" i="1" noProof="0" dirty="0">
                <a:latin typeface="+mn-lt"/>
              </a:rPr>
              <a:t>Pérdida de datos</a:t>
            </a:r>
          </a:p>
          <a:p>
            <a:pPr marL="1085850" lvl="2" indent="-171450">
              <a:buFont typeface="Arial" panose="020B0604020202020204" pitchFamily="34" charset="0"/>
              <a:buChar char="•"/>
            </a:pPr>
            <a:r>
              <a:rPr lang="es-ES" b="1" i="1" noProof="0" dirty="0">
                <a:latin typeface="+mn-lt"/>
              </a:rPr>
              <a:t>Falta de estandarización</a:t>
            </a:r>
          </a:p>
          <a:p>
            <a:pPr marL="1085850" lvl="2" indent="-171450">
              <a:buFont typeface="Arial" panose="020B0604020202020204" pitchFamily="34" charset="0"/>
              <a:buChar char="•"/>
            </a:pPr>
            <a:r>
              <a:rPr lang="es-ES" b="1" i="1" noProof="0" dirty="0">
                <a:latin typeface="+mn-lt"/>
              </a:rPr>
              <a:t>Cuestiones de gobernanza de datos</a:t>
            </a:r>
          </a:p>
          <a:p>
            <a:pPr marL="1085850" lvl="2" indent="-171450">
              <a:buFont typeface="Arial" panose="020B0604020202020204" pitchFamily="34" charset="0"/>
              <a:buChar char="•"/>
            </a:pPr>
            <a:r>
              <a:rPr lang="es-ES" b="1" i="1" noProof="0" dirty="0">
                <a:latin typeface="+mn-lt"/>
              </a:rPr>
              <a:t>Falta de políticas y normas sobre el intercambio de datos</a:t>
            </a:r>
          </a:p>
          <a:p>
            <a:pPr marL="1085850" lvl="2" indent="-171450">
              <a:buFont typeface="Arial" panose="020B0604020202020204" pitchFamily="34" charset="0"/>
              <a:buChar char="•"/>
            </a:pPr>
            <a:r>
              <a:rPr lang="es-ES" b="1" i="1" noProof="0" dirty="0">
                <a:latin typeface="+mn-lt"/>
              </a:rPr>
              <a:t>Preocupación por cuestiones de confidencialidad y seguridad</a:t>
            </a:r>
          </a:p>
          <a:p>
            <a:pPr marL="1085850" lvl="2" indent="-171450">
              <a:buFont typeface="Arial" panose="020B0604020202020204" pitchFamily="34" charset="0"/>
              <a:buChar char="•"/>
            </a:pPr>
            <a:r>
              <a:rPr lang="es-ES" b="1" i="1" noProof="0" dirty="0">
                <a:latin typeface="+mn-lt"/>
              </a:rPr>
              <a:t>Gestión de datos de otras fuentes</a:t>
            </a:r>
          </a:p>
          <a:p>
            <a:pPr marL="1085850" lvl="2" indent="-171450">
              <a:buFont typeface="Arial" panose="020B0604020202020204" pitchFamily="34" charset="0"/>
              <a:buChar char="•"/>
            </a:pPr>
            <a:r>
              <a:rPr lang="es-ES" b="1" i="1" noProof="0" dirty="0">
                <a:latin typeface="+mn-lt"/>
              </a:rPr>
              <a:t>Falta de personal formado para analizar los datos</a:t>
            </a:r>
            <a:endParaRPr lang="es-ES" noProof="0" dirty="0"/>
          </a:p>
        </p:txBody>
      </p:sp>
      <p:sp>
        <p:nvSpPr>
          <p:cNvPr id="4" name="Slide Number Placeholder 3"/>
          <p:cNvSpPr>
            <a:spLocks noGrp="1"/>
          </p:cNvSpPr>
          <p:nvPr>
            <p:ph type="sldNum" sz="quarter" idx="5"/>
          </p:nvPr>
        </p:nvSpPr>
        <p:spPr/>
        <p:txBody>
          <a:bodyPr/>
          <a:lstStyle/>
          <a:p>
            <a:fld id="{2EB32458-B0FD-4E0D-A69A-149897CA0BBB}" type="slidenum">
              <a:rPr lang="en-US" smtClean="0"/>
              <a:t>14</a:t>
            </a:fld>
            <a:endParaRPr lang="en-US"/>
          </a:p>
        </p:txBody>
      </p:sp>
    </p:spTree>
    <p:extLst>
      <p:ext uri="{BB962C8B-B14F-4D97-AF65-F5344CB8AC3E}">
        <p14:creationId xmlns:p14="http://schemas.microsoft.com/office/powerpoint/2010/main" val="10322868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19138"/>
            <a:ext cx="6400800" cy="3600450"/>
          </a:xfrm>
        </p:spPr>
      </p:sp>
      <p:sp>
        <p:nvSpPr>
          <p:cNvPr id="3" name="Notes Placeholder 2"/>
          <p:cNvSpPr>
            <a:spLocks noGrp="1"/>
          </p:cNvSpPr>
          <p:nvPr>
            <p:ph type="body" idx="1"/>
          </p:nvPr>
        </p:nvSpPr>
        <p:spPr/>
        <p:txBody>
          <a:bodyPr/>
          <a:lstStyle/>
          <a:p>
            <a:pPr>
              <a:spcBef>
                <a:spcPts val="1245"/>
              </a:spcBef>
              <a:spcAft>
                <a:spcPts val="622"/>
              </a:spcAft>
            </a:pPr>
            <a:r>
              <a:rPr lang="es-GT" sz="1200" b="1" noProof="0">
                <a:latin typeface="+mj-lt"/>
                <a:cs typeface="Arial" panose="020B0604020202020204" pitchFamily="34" charset="0"/>
              </a:rPr>
              <a:t>Notas para el instructor:</a:t>
            </a:r>
          </a:p>
          <a:p>
            <a:pPr>
              <a:spcBef>
                <a:spcPts val="1245"/>
              </a:spcBef>
              <a:spcAft>
                <a:spcPts val="622"/>
              </a:spcAft>
            </a:pPr>
            <a:endParaRPr lang="es-GT" sz="1200" b="1" noProof="0">
              <a:latin typeface="+mj-lt"/>
              <a:cs typeface="Arial" panose="020B0604020202020204" pitchFamily="34" charset="0"/>
            </a:endParaRPr>
          </a:p>
          <a:p>
            <a:pPr marL="171450" indent="-171450">
              <a:lnSpc>
                <a:spcPct val="115000"/>
              </a:lnSpc>
              <a:buFont typeface="Wingdings" panose="05000000000000000000" pitchFamily="2" charset="2"/>
              <a:buChar char="v"/>
            </a:pPr>
            <a:r>
              <a:rPr lang="es-GT" sz="1200" b="1" i="1" noProof="0">
                <a:latin typeface="+mj-lt"/>
                <a:ea typeface="Times New Roman" panose="02020603050405020304" pitchFamily="18" charset="0"/>
                <a:cs typeface="Arial" panose="020B0604020202020204" pitchFamily="34" charset="0"/>
              </a:rPr>
              <a:t>Esta diapositiva demuestra cómo los datos de vigilancia pueden fluir tanto a través de un sistema de vigilancia veterinaria como entre sectores.  Los datos de vigilancia también pueden fluir entre los sectores de la salud humana, animal y medioambiental.  Aunque los objetivos de vigilancia de los sistemas de salud humana, animal y medioambiental pueden ser diferentes, el intercambio de información entre sectores puede reforzar la respuesta global de salud pública. Por ejemplo, si se han detectado casos de rabia en perros dentro de una comunidad local pro parte de ministerio de agricultura, la respuesta de salud pública humana podría verse reforzada si se les informa de esos casos. Nótese que todas estas flechas apuntan en ambas direcciones!</a:t>
            </a:r>
          </a:p>
          <a:p>
            <a:pPr marL="171450" indent="-171450">
              <a:lnSpc>
                <a:spcPct val="115000"/>
              </a:lnSpc>
              <a:buFont typeface="Arial" panose="020B0604020202020204" pitchFamily="34" charset="0"/>
              <a:buChar char="•"/>
            </a:pPr>
            <a:endParaRPr lang="en-US" sz="1200" b="0" i="0">
              <a:latin typeface="+mn-lt"/>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B32458-B0FD-4E0D-A69A-149897CA0BB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847325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s-ES" sz="1200" b="1" i="0" u="none" strike="noStrike" noProof="0">
                <a:solidFill>
                  <a:srgbClr val="000000"/>
                </a:solidFill>
                <a:effectLst/>
                <a:latin typeface="Calibri" panose="020F0502020204030204" pitchFamily="34" charset="0"/>
              </a:rPr>
              <a:t>Notas para el instructor</a:t>
            </a:r>
            <a:r>
              <a:rPr lang="es-ES" sz="1200" b="0" i="0" noProof="0">
                <a:solidFill>
                  <a:srgbClr val="444444"/>
                </a:solidFill>
                <a:effectLst/>
                <a:latin typeface="Calibri" panose="020F0502020204030204" pitchFamily="34" charset="0"/>
              </a:rPr>
              <a:t>.</a:t>
            </a:r>
          </a:p>
          <a:p>
            <a:pPr algn="l" rtl="0" fontAlgn="base"/>
            <a:endParaRPr lang="es-ES" sz="1200" b="0" i="0" noProof="0">
              <a:solidFill>
                <a:srgbClr val="444444"/>
              </a:solidFill>
              <a:effectLst/>
              <a:latin typeface="Calibri" panose="020F0502020204030204" pitchFamily="34" charset="0"/>
            </a:endParaRPr>
          </a:p>
          <a:p>
            <a:pPr marL="171450" indent="-171450" algn="l" rtl="0" fontAlgn="base">
              <a:buFont typeface="Arial" panose="020B0604020202020204" pitchFamily="34" charset="0"/>
              <a:buChar char="•"/>
            </a:pPr>
            <a:r>
              <a:rPr lang="es-ES" sz="1200" b="1" i="0" u="sng" strike="noStrike" noProof="0">
                <a:solidFill>
                  <a:srgbClr val="000000"/>
                </a:solidFill>
                <a:effectLst/>
                <a:latin typeface="+mn-lt"/>
              </a:rPr>
              <a:t>Pida a </a:t>
            </a:r>
            <a:r>
              <a:rPr lang="es-ES" sz="1200" b="0" i="0" u="none" strike="noStrike" noProof="0">
                <a:solidFill>
                  <a:srgbClr val="000000"/>
                </a:solidFill>
                <a:effectLst/>
                <a:latin typeface="+mn-lt"/>
              </a:rPr>
              <a:t>los participantes que se tomen un momento para leer la diapositiva de resumen</a:t>
            </a:r>
            <a:r>
              <a:rPr lang="es-ES" sz="1200" b="0" i="0" noProof="0">
                <a:solidFill>
                  <a:srgbClr val="444444"/>
                </a:solidFill>
                <a:effectLst/>
                <a:latin typeface="+mn-lt"/>
              </a:rPr>
              <a:t>.</a:t>
            </a:r>
          </a:p>
          <a:p>
            <a:pPr algn="l" rtl="0" fontAlgn="base"/>
            <a:endParaRPr lang="es-ES" sz="1200" b="0" i="0" u="none" strike="noStrike" noProof="0">
              <a:solidFill>
                <a:srgbClr val="000000"/>
              </a:solidFill>
              <a:effectLst/>
              <a:latin typeface="+mn-lt"/>
            </a:endParaRPr>
          </a:p>
          <a:p>
            <a:pPr marL="171450" indent="-171450" algn="l" rtl="0" fontAlgn="base">
              <a:buFont typeface="Arial" panose="020B0604020202020204" pitchFamily="34" charset="0"/>
              <a:buChar char="•"/>
            </a:pPr>
            <a:r>
              <a:rPr lang="es-ES" sz="1200" b="1" i="0" u="sng" strike="noStrike" noProof="0">
                <a:solidFill>
                  <a:srgbClr val="000000"/>
                </a:solidFill>
                <a:effectLst/>
                <a:latin typeface="+mn-lt"/>
              </a:rPr>
              <a:t>Pregunte a </a:t>
            </a:r>
            <a:r>
              <a:rPr lang="es-ES" sz="1200" b="0" i="0" u="none" strike="noStrike" noProof="0">
                <a:solidFill>
                  <a:srgbClr val="000000"/>
                </a:solidFill>
                <a:effectLst/>
                <a:latin typeface="+mn-lt"/>
              </a:rPr>
              <a:t>los participantes si tienen alguna pregunta, idea o comentario antes de continuar.</a:t>
            </a:r>
          </a:p>
          <a:p>
            <a:pPr marL="171450" indent="-171450" algn="l" rtl="0" fontAlgn="base">
              <a:buFont typeface="Arial" panose="020B0604020202020204" pitchFamily="34" charset="0"/>
              <a:buChar char="•"/>
            </a:pPr>
            <a:endParaRPr lang="es-ES" sz="1200" b="0" i="0" u="none" strike="noStrike" noProof="0">
              <a:solidFill>
                <a:srgbClr val="000000"/>
              </a:solidFill>
              <a:effectLst/>
              <a:latin typeface="+mn-lt"/>
            </a:endParaRPr>
          </a:p>
          <a:p>
            <a:pPr marL="171450" indent="-171450" algn="l" rtl="0" fontAlgn="base">
              <a:buFont typeface="Arial" panose="020B0604020202020204" pitchFamily="34" charset="0"/>
              <a:buChar char="•"/>
            </a:pPr>
            <a:r>
              <a:rPr lang="es-ES" sz="1200" b="0" i="0" u="none" strike="noStrike" noProof="0">
                <a:solidFill>
                  <a:srgbClr val="000000"/>
                </a:solidFill>
                <a:effectLst/>
                <a:latin typeface="+mn-lt"/>
              </a:rPr>
              <a:t>En caso necesario, </a:t>
            </a:r>
            <a:r>
              <a:rPr lang="es-ES" sz="1200" b="1" i="0" u="sng" strike="noStrike" kern="1200" noProof="0">
                <a:solidFill>
                  <a:srgbClr val="000000"/>
                </a:solidFill>
                <a:effectLst/>
                <a:latin typeface="+mn-lt"/>
                <a:ea typeface="+mn-ea"/>
                <a:cs typeface="+mn-cs"/>
              </a:rPr>
              <a:t>responda </a:t>
            </a:r>
            <a:r>
              <a:rPr lang="es-ES" sz="1200" b="1" i="0" u="sng" strike="noStrike" noProof="0">
                <a:solidFill>
                  <a:srgbClr val="000000"/>
                </a:solidFill>
                <a:effectLst/>
                <a:latin typeface="+mn-lt"/>
              </a:rPr>
              <a:t>a </a:t>
            </a:r>
            <a:r>
              <a:rPr lang="es-ES" sz="1200" b="0" i="0" u="none" strike="noStrike" noProof="0">
                <a:solidFill>
                  <a:srgbClr val="000000"/>
                </a:solidFill>
                <a:effectLst/>
                <a:latin typeface="+mn-lt"/>
              </a:rPr>
              <a:t>las observaciones de los participantes.</a:t>
            </a:r>
            <a:endParaRPr lang="es-ES" sz="1200" b="0" i="0" noProof="0">
              <a:solidFill>
                <a:srgbClr val="444444"/>
              </a:solidFill>
              <a:effectLst/>
              <a:latin typeface="+mn-lt"/>
            </a:endParaRPr>
          </a:p>
          <a:p>
            <a:endParaRPr lang="es-ES" noProof="0"/>
          </a:p>
        </p:txBody>
      </p:sp>
      <p:sp>
        <p:nvSpPr>
          <p:cNvPr id="4" name="Slide Number Placeholder 3"/>
          <p:cNvSpPr>
            <a:spLocks noGrp="1"/>
          </p:cNvSpPr>
          <p:nvPr>
            <p:ph type="sldNum" sz="quarter" idx="5"/>
          </p:nvPr>
        </p:nvSpPr>
        <p:spPr/>
        <p:txBody>
          <a:bodyPr/>
          <a:lstStyle/>
          <a:p>
            <a:fld id="{2EB32458-B0FD-4E0D-A69A-149897CA0BBB}" type="slidenum">
              <a:rPr lang="en-US" smtClean="0"/>
              <a:t>16</a:t>
            </a:fld>
            <a:endParaRPr lang="en-US"/>
          </a:p>
        </p:txBody>
      </p:sp>
    </p:spTree>
    <p:extLst>
      <p:ext uri="{BB962C8B-B14F-4D97-AF65-F5344CB8AC3E}">
        <p14:creationId xmlns:p14="http://schemas.microsoft.com/office/powerpoint/2010/main" val="21490021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1200"/>
              </a:spcAft>
              <a:buClrTx/>
              <a:buSzTx/>
              <a:buFontTx/>
              <a:buNone/>
              <a:tabLst/>
              <a:defRPr/>
            </a:pPr>
            <a:r>
              <a:rPr lang="es-ES" sz="1200" b="1" noProof="0">
                <a:effectLst/>
                <a:latin typeface="Arial" panose="020B060402020202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noProof="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1" noProof="0">
                <a:effectLst/>
                <a:latin typeface="Arial" panose="020B0604020202020204" pitchFamily="34" charset="0"/>
                <a:ea typeface="Times New Roman" panose="02020603050405020304" pitchFamily="18" charset="0"/>
                <a:cs typeface="Arial" panose="020B0604020202020204" pitchFamily="34" charset="0"/>
              </a:rPr>
              <a:t>Pida a un voluntario que lea los objetivos en voz alta.</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i="1" noProof="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1" u="sng" noProof="0">
                <a:effectLst/>
                <a:latin typeface="Arial" panose="020B0604020202020204" pitchFamily="34" charset="0"/>
                <a:ea typeface="Times New Roman" panose="02020603050405020304" pitchFamily="18" charset="0"/>
                <a:cs typeface="Arial" panose="020B0604020202020204" pitchFamily="34" charset="0"/>
              </a:rPr>
              <a:t>Pregunte </a:t>
            </a:r>
            <a:r>
              <a:rPr lang="es-ES" sz="1200" b="0" i="0" u="none" noProof="0">
                <a:effectLst/>
                <a:latin typeface="Arial" panose="020B0604020202020204" pitchFamily="34" charset="0"/>
                <a:ea typeface="Times New Roman" panose="02020603050405020304" pitchFamily="18" charset="0"/>
                <a:cs typeface="Arial" panose="020B0604020202020204" pitchFamily="34" charset="0"/>
              </a:rPr>
              <a:t>si se han abordado adecuadamente estos objetivos.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0" i="0" u="none" noProof="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1" u="sng" kern="1200" noProof="0">
                <a:solidFill>
                  <a:schemeClr val="tx1"/>
                </a:solidFill>
                <a:effectLst/>
                <a:latin typeface="Arial" panose="020B0604020202020204" pitchFamily="34" charset="0"/>
                <a:ea typeface="Times New Roman" panose="02020603050405020304" pitchFamily="18" charset="0"/>
                <a:cs typeface="Arial" panose="020B0604020202020204" pitchFamily="34" charset="0"/>
              </a:rPr>
              <a:t>Pregunte</a:t>
            </a:r>
            <a:r>
              <a:rPr lang="es-ES" sz="1200" b="0" i="0" u="none" noProof="0">
                <a:effectLst/>
                <a:latin typeface="Arial" panose="020B0604020202020204" pitchFamily="34" charset="0"/>
                <a:ea typeface="Times New Roman" panose="02020603050405020304" pitchFamily="18" charset="0"/>
                <a:cs typeface="Arial" panose="020B0604020202020204" pitchFamily="34" charset="0"/>
              </a:rPr>
              <a:t> si hace falta alguna aclaración.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0" i="0" u="none" noProof="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a:effectLst/>
                <a:latin typeface="Arial" panose="020B0604020202020204" pitchFamily="34" charset="0"/>
                <a:ea typeface="Times New Roman" panose="02020603050405020304" pitchFamily="18" charset="0"/>
                <a:cs typeface="Arial" panose="020B0604020202020204" pitchFamily="34" charset="0"/>
              </a:rPr>
              <a:t>Responda a </a:t>
            </a:r>
            <a:r>
              <a:rPr lang="es-ES" sz="1200" b="0" i="0" u="none" noProof="0">
                <a:effectLst/>
                <a:latin typeface="Arial" panose="020B0604020202020204" pitchFamily="34" charset="0"/>
                <a:ea typeface="Times New Roman" panose="02020603050405020304" pitchFamily="18" charset="0"/>
                <a:cs typeface="Arial" panose="020B0604020202020204" pitchFamily="34" charset="0"/>
              </a:rPr>
              <a:t>las preguntas o aclárelas si es necesario.</a:t>
            </a:r>
            <a:endParaRPr lang="es-ES" sz="1200" b="1" i="1" u="sng" noProof="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lnSpc>
                <a:spcPct val="115000"/>
              </a:lnSpc>
              <a:spcAft>
                <a:spcPts val="1245"/>
              </a:spcAft>
              <a:buFont typeface="Arial" panose="020B0604020202020204" pitchFamily="34" charset="0"/>
              <a:buChar char="•"/>
            </a:pPr>
            <a:endParaRPr lang="es-ES" sz="1200" noProof="0">
              <a:latin typeface="+mn-lt"/>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64EA7F3-87C3-4B9C-A326-5DF204C82D74}" type="slidenum">
              <a:rPr lang="en-US" smtClean="0"/>
              <a:t>17</a:t>
            </a:fld>
            <a:endParaRPr lang="en-US"/>
          </a:p>
        </p:txBody>
      </p:sp>
    </p:spTree>
    <p:extLst>
      <p:ext uri="{BB962C8B-B14F-4D97-AF65-F5344CB8AC3E}">
        <p14:creationId xmlns:p14="http://schemas.microsoft.com/office/powerpoint/2010/main" val="4733794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19138"/>
            <a:ext cx="6400800" cy="3600450"/>
          </a:xfrm>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s-ES" sz="1200" b="1" noProof="0">
                <a:latin typeface="+mn-lt"/>
                <a:ea typeface="Calibri"/>
                <a:cs typeface="Calibri"/>
                <a:sym typeface="Calibri"/>
              </a:rPr>
              <a:t>Notas para el instructor: </a:t>
            </a:r>
          </a:p>
          <a:p>
            <a:pPr marL="0" lvl="0" indent="0" algn="l" rtl="0">
              <a:spcBef>
                <a:spcPts val="0"/>
              </a:spcBef>
              <a:spcAft>
                <a:spcPts val="0"/>
              </a:spcAft>
              <a:buNone/>
            </a:pPr>
            <a:endParaRPr lang="es-ES" sz="1200" b="1" noProof="0">
              <a:latin typeface="+mn-lt"/>
              <a:ea typeface="Calibri"/>
              <a:cs typeface="Calibri"/>
              <a:sym typeface="Calibri"/>
            </a:endParaRPr>
          </a:p>
          <a:p>
            <a:pPr marL="171450" marR="0" lvl="0" indent="-171450" algn="l" defTabSz="914400" rtl="0" eaLnBrk="1" fontAlgn="auto" latinLnBrk="0" hangingPunct="1">
              <a:lnSpc>
                <a:spcPct val="100000"/>
              </a:lnSpc>
              <a:spcBef>
                <a:spcPts val="1245"/>
              </a:spcBef>
              <a:spcAft>
                <a:spcPts val="622"/>
              </a:spcAft>
              <a:buClrTx/>
              <a:buSzTx/>
              <a:buFont typeface="Wingdings" panose="05000000000000000000" pitchFamily="2" charset="2"/>
              <a:buChar char="v"/>
              <a:tabLst/>
              <a:defRPr/>
            </a:pPr>
            <a:r>
              <a:rPr lang="es-ES" b="1" i="1" noProof="0">
                <a:latin typeface="+mn-lt"/>
              </a:rPr>
              <a:t>Estos íconos sirven como avisos.  Cada icono está pensado para ayudar a navegar por el contenido y saber qué temas se abordaran.</a:t>
            </a:r>
          </a:p>
          <a:p>
            <a:pPr marL="0" lvl="0" indent="0">
              <a:spcBef>
                <a:spcPts val="1245"/>
              </a:spcBef>
              <a:spcAft>
                <a:spcPts val="622"/>
              </a:spcAft>
              <a:buFont typeface="Wingdings" panose="05000000000000000000" pitchFamily="2" charset="2"/>
              <a:buNone/>
            </a:pPr>
            <a:endParaRPr lang="es-ES" sz="1200" b="1" noProof="0">
              <a:solidFill>
                <a:schemeClr val="tx1"/>
              </a:solidFill>
              <a:latin typeface="+mn-lt"/>
              <a:ea typeface="+mn-ea"/>
              <a:cs typeface="Calibri"/>
              <a:sym typeface="Calibri"/>
            </a:endParaRPr>
          </a:p>
          <a:p>
            <a:pPr marL="171450" lvl="0" indent="-171450">
              <a:spcBef>
                <a:spcPts val="1245"/>
              </a:spcBef>
              <a:spcAft>
                <a:spcPts val="622"/>
              </a:spcAft>
              <a:buFont typeface="Arial" panose="020B0604020202020204" pitchFamily="34" charset="0"/>
              <a:buChar char="•"/>
            </a:pPr>
            <a:r>
              <a:rPr lang="es-ES" sz="1200" b="1" i="0" u="sng" noProof="0">
                <a:latin typeface="+mn-lt"/>
              </a:rPr>
              <a:t>Diga</a:t>
            </a:r>
            <a:r>
              <a:rPr lang="es-ES" sz="1200" b="1" i="1" u="sng" noProof="0">
                <a:latin typeface="+mn-lt"/>
              </a:rPr>
              <a:t>: </a:t>
            </a:r>
            <a:r>
              <a:rPr lang="es-ES" sz="1200" b="0" i="0" noProof="0">
                <a:latin typeface="+mn-lt"/>
              </a:rPr>
              <a:t>Este es un recordatorio rápido de los íconos utilizados a lo largo de las presentaciones de FETP </a:t>
            </a:r>
            <a:r>
              <a:rPr lang="es-ES" sz="1200" b="0" i="0" noProof="0" err="1">
                <a:latin typeface="+mn-lt"/>
              </a:rPr>
              <a:t>Frontline</a:t>
            </a:r>
            <a:r>
              <a:rPr lang="es-ES" sz="1200" b="0" i="0" noProof="0">
                <a:latin typeface="+mn-lt"/>
              </a:rPr>
              <a:t>. </a:t>
            </a:r>
          </a:p>
          <a:p>
            <a:endParaRPr lang="en-US"/>
          </a:p>
        </p:txBody>
      </p:sp>
      <p:sp>
        <p:nvSpPr>
          <p:cNvPr id="4" name="Slide Number Placeholder 3"/>
          <p:cNvSpPr>
            <a:spLocks noGrp="1"/>
          </p:cNvSpPr>
          <p:nvPr>
            <p:ph type="sldNum" sz="quarter" idx="5"/>
          </p:nvPr>
        </p:nvSpPr>
        <p:spPr/>
        <p:txBody>
          <a:bodyPr/>
          <a:lstStyle/>
          <a:p>
            <a:fld id="{61907406-920C-426E-8A32-950F522D6089}" type="slidenum">
              <a:rPr lang="en-US" smtClean="0"/>
              <a:t>2</a:t>
            </a:fld>
            <a:endParaRPr lang="en-US"/>
          </a:p>
        </p:txBody>
      </p:sp>
    </p:spTree>
    <p:extLst>
      <p:ext uri="{BB962C8B-B14F-4D97-AF65-F5344CB8AC3E}">
        <p14:creationId xmlns:p14="http://schemas.microsoft.com/office/powerpoint/2010/main" val="3264389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245"/>
              </a:spcAft>
            </a:pPr>
            <a:r>
              <a:rPr lang="es-ES" sz="1200" b="1" i="0" noProof="0">
                <a:latin typeface="+mn-lt"/>
                <a:ea typeface="Times New Roman" panose="02020603050405020304" pitchFamily="18" charset="0"/>
                <a:cs typeface="Times New Roman" panose="02020603050405020304" pitchFamily="18" charset="0"/>
              </a:rPr>
              <a:t>Notas para el instructor</a:t>
            </a:r>
            <a:r>
              <a:rPr lang="es-ES" sz="1200" i="0" noProof="0">
                <a:latin typeface="+mn-lt"/>
                <a:ea typeface="Times New Roman" panose="02020603050405020304" pitchFamily="18" charset="0"/>
                <a:cs typeface="Times New Roman" panose="02020603050405020304" pitchFamily="18" charset="0"/>
              </a:rPr>
              <a:t>: </a:t>
            </a:r>
          </a:p>
          <a:p>
            <a:pPr marL="0" indent="0">
              <a:lnSpc>
                <a:spcPct val="115000"/>
              </a:lnSpc>
              <a:spcAft>
                <a:spcPts val="1245"/>
              </a:spcAft>
              <a:buFont typeface="Arial" panose="020B0604020202020204" pitchFamily="34" charset="0"/>
              <a:buNone/>
            </a:pPr>
            <a:endParaRPr lang="es-ES" sz="1200" b="1" i="1" u="none" noProof="0">
              <a:latin typeface="+mn-lt"/>
              <a:ea typeface="Times New Roman" panose="02020603050405020304" pitchFamily="18" charset="0"/>
              <a:cs typeface="Times New Roman" panose="02020603050405020304" pitchFamily="18" charset="0"/>
            </a:endParaRPr>
          </a:p>
          <a:p>
            <a:pPr marL="171450" indent="-171450">
              <a:lnSpc>
                <a:spcPct val="115000"/>
              </a:lnSpc>
              <a:spcAft>
                <a:spcPts val="1245"/>
              </a:spcAft>
              <a:buFont typeface="Wingdings" panose="020B0604020202020204" pitchFamily="34" charset="0"/>
              <a:buChar char="v"/>
            </a:pPr>
            <a:r>
              <a:rPr lang="es-ES" b="1" i="1" noProof="0">
                <a:latin typeface="+mn-lt"/>
                <a:ea typeface="Times New Roman" panose="02020603050405020304" pitchFamily="18" charset="0"/>
                <a:cs typeface="Calibri"/>
              </a:rPr>
              <a:t>A continuación se ofrece un resumen de los objetivos de aprendizaje, ¡resumir los objetivos de aprendizaje es una estrategia eficaz para mejorar el pensamiento crítico!</a:t>
            </a:r>
            <a:endParaRPr lang="es-ES" sz="1200" b="1" i="1" noProof="0">
              <a:latin typeface="+mn-lt"/>
              <a:ea typeface="Times New Roman" panose="02020603050405020304" pitchFamily="18" charset="0"/>
              <a:cs typeface="Times New Roman" panose="02020603050405020304" pitchFamily="18" charset="0"/>
            </a:endParaRPr>
          </a:p>
          <a:p>
            <a:pPr marL="171450" indent="-171450">
              <a:lnSpc>
                <a:spcPct val="114999"/>
              </a:lnSpc>
              <a:spcAft>
                <a:spcPts val="1245"/>
              </a:spcAft>
              <a:buFont typeface="Wingdings" panose="020B0604020202020204" pitchFamily="34" charset="0"/>
              <a:buChar char="v"/>
            </a:pPr>
            <a:endParaRPr lang="es-ES" noProof="0">
              <a:latin typeface="+mn-lt"/>
              <a:ea typeface="Times New Roman" panose="02020603050405020304" pitchFamily="18" charset="0"/>
              <a:cs typeface="Calibri"/>
            </a:endParaRPr>
          </a:p>
          <a:p>
            <a:pPr marL="171450" indent="-171450">
              <a:lnSpc>
                <a:spcPct val="115000"/>
              </a:lnSpc>
              <a:spcAft>
                <a:spcPts val="1245"/>
              </a:spcAft>
              <a:buFont typeface="Arial" panose="020B0604020202020204" pitchFamily="34" charset="0"/>
              <a:buChar char="•"/>
            </a:pPr>
            <a:r>
              <a:rPr lang="es-ES" sz="1200" b="1" i="0" u="sng" noProof="0">
                <a:latin typeface="+mn-lt"/>
                <a:ea typeface="Times New Roman" panose="02020603050405020304" pitchFamily="18" charset="0"/>
                <a:cs typeface="Times New Roman" panose="02020603050405020304" pitchFamily="18" charset="0"/>
              </a:rPr>
              <a:t>Resuma diciendo</a:t>
            </a:r>
            <a:r>
              <a:rPr lang="es-ES" sz="1200" b="0" i="0" u="sng" noProof="0">
                <a:latin typeface="+mn-lt"/>
                <a:ea typeface="Times New Roman" panose="02020603050405020304" pitchFamily="18" charset="0"/>
                <a:cs typeface="Times New Roman" panose="02020603050405020304" pitchFamily="18" charset="0"/>
              </a:rPr>
              <a:t>: </a:t>
            </a:r>
            <a:r>
              <a:rPr lang="es-ES" sz="1200" b="0" i="0" noProof="0">
                <a:latin typeface="+mn-lt"/>
                <a:ea typeface="Times New Roman" panose="02020603050405020304" pitchFamily="18" charset="0"/>
                <a:cs typeface="Times New Roman" panose="02020603050405020304" pitchFamily="18" charset="0"/>
              </a:rPr>
              <a:t>En esta sesión </a:t>
            </a:r>
            <a:r>
              <a:rPr lang="es-ES" sz="1200" i="0" noProof="0">
                <a:latin typeface="+mn-lt"/>
                <a:ea typeface="Times New Roman" panose="02020603050405020304" pitchFamily="18" charset="0"/>
                <a:cs typeface="Times New Roman" panose="02020603050405020304" pitchFamily="18" charset="0"/>
              </a:rPr>
              <a:t>se presenta la vigilancia de la salud pública, </a:t>
            </a:r>
            <a:r>
              <a:rPr lang="es-ES" sz="1200" i="0" noProof="0">
                <a:latin typeface="+mj-lt"/>
                <a:ea typeface="Times New Roman" panose="02020603050405020304" pitchFamily="18" charset="0"/>
                <a:cs typeface="Times New Roman" panose="02020603050405020304" pitchFamily="18" charset="0"/>
              </a:rPr>
              <a:t>se explica la finalidad y el uso de los datos de salud en los sistemas locales de vigilancia, </a:t>
            </a:r>
            <a:r>
              <a:rPr lang="es-ES" sz="1200" i="0" noProof="0">
                <a:latin typeface="+mn-lt"/>
                <a:ea typeface="Times New Roman" panose="02020603050405020304" pitchFamily="18" charset="0"/>
                <a:cs typeface="Times New Roman" panose="02020603050405020304" pitchFamily="18" charset="0"/>
              </a:rPr>
              <a:t>se presenta el Reglamento Sanitario Internacional (</a:t>
            </a:r>
            <a:r>
              <a:rPr lang="es-ES" sz="1200" i="1" noProof="0">
                <a:latin typeface="+mn-lt"/>
                <a:ea typeface="Times New Roman" panose="02020603050405020304" pitchFamily="18" charset="0"/>
                <a:cs typeface="Times New Roman" panose="02020603050405020304" pitchFamily="18" charset="0"/>
              </a:rPr>
              <a:t>RSI de la Organización Mundial de la Salud, 2005</a:t>
            </a:r>
            <a:r>
              <a:rPr lang="es-ES" sz="1200" i="0" noProof="0">
                <a:latin typeface="+mn-lt"/>
                <a:ea typeface="Times New Roman" panose="02020603050405020304" pitchFamily="18" charset="0"/>
                <a:cs typeface="Times New Roman" panose="02020603050405020304" pitchFamily="18" charset="0"/>
              </a:rPr>
              <a:t>) y se analiza la integración del enfoque de "Una sola salud" en el ciclo de vigilancia (</a:t>
            </a:r>
            <a:r>
              <a:rPr lang="es-ES" sz="1200" i="1" noProof="0">
                <a:latin typeface="+mn-lt"/>
                <a:ea typeface="Times New Roman" panose="02020603050405020304" pitchFamily="18" charset="0"/>
                <a:cs typeface="Times New Roman" panose="02020603050405020304" pitchFamily="18" charset="0"/>
              </a:rPr>
              <a:t>sus ventajas, sus retos y las formas de abordarlos</a:t>
            </a:r>
            <a:r>
              <a:rPr lang="es-ES" sz="1200" i="0" noProof="0">
                <a:latin typeface="+mn-lt"/>
                <a:ea typeface="Times New Roman" panose="02020603050405020304" pitchFamily="18" charset="0"/>
                <a:cs typeface="Times New Roman" panose="02020603050405020304" pitchFamily="18" charset="0"/>
              </a:rPr>
              <a:t>). </a:t>
            </a:r>
            <a:r>
              <a:rPr lang="es-ES" sz="1200" i="0" noProof="0">
                <a:latin typeface="+mj-lt"/>
                <a:ea typeface="Times New Roman" panose="02020603050405020304" pitchFamily="18" charset="0"/>
                <a:cs typeface="Times New Roman" panose="02020603050405020304" pitchFamily="18" charset="0"/>
              </a:rPr>
              <a:t>Se le pedirá que haga un diagrama del flujo de datos de vigilancia de la salud desde el nivel distrital hasta el nivel nacional dentro del sector para el cual usted trabaja!</a:t>
            </a:r>
          </a:p>
          <a:p>
            <a:pPr marL="171450" lvl="0" indent="-171450">
              <a:lnSpc>
                <a:spcPct val="115000"/>
              </a:lnSpc>
              <a:spcAft>
                <a:spcPts val="1245"/>
              </a:spcAft>
              <a:buFont typeface="Arial" panose="020B0604020202020204" pitchFamily="34" charset="0"/>
              <a:buChar char="•"/>
            </a:pPr>
            <a:endParaRPr lang="en-US" sz="1200">
              <a:latin typeface="+mn-lt"/>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64EA7F3-87C3-4B9C-A326-5DF204C82D74}" type="slidenum">
              <a:rPr lang="en-US" smtClean="0"/>
              <a:t>3</a:t>
            </a:fld>
            <a:endParaRPr lang="en-US"/>
          </a:p>
        </p:txBody>
      </p:sp>
    </p:spTree>
    <p:extLst>
      <p:ext uri="{BB962C8B-B14F-4D97-AF65-F5344CB8AC3E}">
        <p14:creationId xmlns:p14="http://schemas.microsoft.com/office/powerpoint/2010/main" val="1951991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1245"/>
              </a:spcBef>
              <a:spcAft>
                <a:spcPts val="622"/>
              </a:spcAft>
            </a:pPr>
            <a:r>
              <a:rPr lang="es-ES" sz="1200" b="1" noProof="0">
                <a:latin typeface="+mn-lt"/>
              </a:rPr>
              <a:t>Notas para el instructor:</a:t>
            </a:r>
          </a:p>
          <a:p>
            <a:pPr>
              <a:lnSpc>
                <a:spcPct val="115000"/>
              </a:lnSpc>
              <a:spcAft>
                <a:spcPts val="1245"/>
              </a:spcAft>
            </a:pPr>
            <a:r>
              <a:rPr lang="es-ES" sz="1200" i="1" noProof="0">
                <a:latin typeface="+mn-lt"/>
                <a:ea typeface="Times New Roman" panose="02020603050405020304" pitchFamily="18" charset="0"/>
                <a:cs typeface="Times New Roman" panose="02020603050405020304" pitchFamily="18" charset="0"/>
              </a:rPr>
              <a:t> </a:t>
            </a:r>
          </a:p>
          <a:p>
            <a:pPr marL="171450" indent="-171450">
              <a:lnSpc>
                <a:spcPct val="115000"/>
              </a:lnSpc>
              <a:buFont typeface="Arial" panose="020B0604020202020204" pitchFamily="34" charset="0"/>
              <a:buChar char="•"/>
            </a:pPr>
            <a:r>
              <a:rPr lang="es-ES" sz="1200" b="1" u="sng" noProof="0">
                <a:latin typeface="+mn-lt"/>
                <a:ea typeface="Times New Roman" panose="02020603050405020304" pitchFamily="18" charset="0"/>
                <a:cs typeface="Times New Roman" panose="02020603050405020304" pitchFamily="18" charset="0"/>
              </a:rPr>
              <a:t>Pregunte a </a:t>
            </a:r>
            <a:r>
              <a:rPr lang="es-ES" sz="1200" b="0" noProof="0">
                <a:latin typeface="+mn-lt"/>
                <a:ea typeface="Times New Roman" panose="02020603050405020304" pitchFamily="18" charset="0"/>
                <a:cs typeface="Times New Roman" panose="02020603050405020304" pitchFamily="18" charset="0"/>
              </a:rPr>
              <a:t>los participantes "¿Cuándo y cómo realizamos la vigilancia de la salud pública?".</a:t>
            </a:r>
          </a:p>
          <a:p>
            <a:pPr marL="171450" indent="-171450">
              <a:lnSpc>
                <a:spcPct val="115000"/>
              </a:lnSpc>
              <a:buFont typeface="Arial" panose="020B0604020202020204" pitchFamily="34" charset="0"/>
              <a:buChar char="•"/>
            </a:pPr>
            <a:endParaRPr lang="es-ES" sz="1200" b="0" noProof="0">
              <a:latin typeface="+mn-lt"/>
              <a:ea typeface="Times New Roman" panose="02020603050405020304" pitchFamily="18" charset="0"/>
              <a:cs typeface="Times New Roman" panose="02020603050405020304" pitchFamily="18" charset="0"/>
            </a:endParaRPr>
          </a:p>
          <a:p>
            <a:pPr marL="171450" indent="-171450">
              <a:lnSpc>
                <a:spcPct val="115000"/>
              </a:lnSpc>
              <a:buFont typeface="Arial" panose="020B0604020202020204" pitchFamily="34" charset="0"/>
              <a:buChar char="•"/>
            </a:pPr>
            <a:r>
              <a:rPr lang="es-ES" sz="1200" b="1" u="sng" noProof="0">
                <a:latin typeface="+mn-lt"/>
                <a:ea typeface="Times New Roman" panose="02020603050405020304" pitchFamily="18" charset="0"/>
                <a:cs typeface="Times New Roman" panose="02020603050405020304" pitchFamily="18" charset="0"/>
              </a:rPr>
              <a:t>Confirmar </a:t>
            </a:r>
            <a:r>
              <a:rPr lang="es-ES" sz="1200" b="0" noProof="0">
                <a:latin typeface="+mn-lt"/>
                <a:ea typeface="Times New Roman" panose="02020603050405020304" pitchFamily="18" charset="0"/>
                <a:cs typeface="Times New Roman" panose="02020603050405020304" pitchFamily="18" charset="0"/>
              </a:rPr>
              <a:t>respuestas </a:t>
            </a:r>
            <a:r>
              <a:rPr lang="es-ES" sz="1200" b="1" noProof="0">
                <a:latin typeface="+mn-lt"/>
                <a:ea typeface="Times New Roman" panose="02020603050405020304" pitchFamily="18" charset="0"/>
                <a:cs typeface="Times New Roman" panose="02020603050405020304" pitchFamily="18" charset="0"/>
              </a:rPr>
              <a:t>&lt;CLICK&gt; </a:t>
            </a:r>
          </a:p>
          <a:p>
            <a:pPr marL="171450" indent="-171450">
              <a:lnSpc>
                <a:spcPct val="115000"/>
              </a:lnSpc>
              <a:buFont typeface="Arial" panose="020B0604020202020204" pitchFamily="34" charset="0"/>
              <a:buChar char="•"/>
            </a:pPr>
            <a:endParaRPr lang="es-ES" sz="1200" b="1" u="sng" noProof="0">
              <a:latin typeface="+mn-lt"/>
              <a:ea typeface="Times New Roman" panose="02020603050405020304" pitchFamily="18" charset="0"/>
              <a:cs typeface="Times New Roman" panose="02020603050405020304" pitchFamily="18" charset="0"/>
            </a:endParaRPr>
          </a:p>
          <a:p>
            <a:pPr marL="171450" indent="-171450">
              <a:lnSpc>
                <a:spcPct val="115000"/>
              </a:lnSpc>
              <a:buFont typeface="Arial" panose="020B0604020202020204" pitchFamily="34" charset="0"/>
              <a:buChar char="•"/>
            </a:pPr>
            <a:r>
              <a:rPr lang="es-ES" sz="1200" b="1" u="sng" noProof="0">
                <a:latin typeface="+mn-lt"/>
                <a:ea typeface="Times New Roman" panose="02020603050405020304" pitchFamily="18" charset="0"/>
                <a:cs typeface="Times New Roman" panose="02020603050405020304" pitchFamily="18" charset="0"/>
              </a:rPr>
              <a:t>Reforzar </a:t>
            </a:r>
            <a:r>
              <a:rPr lang="es-ES" sz="1200" b="0" noProof="0">
                <a:latin typeface="+mn-lt"/>
                <a:ea typeface="Times New Roman" panose="02020603050405020304" pitchFamily="18" charset="0"/>
                <a:cs typeface="Times New Roman" panose="02020603050405020304" pitchFamily="18" charset="0"/>
              </a:rPr>
              <a:t>que la vigilancia de la salud pública debe ser un proceso continuo y sistemático. </a:t>
            </a:r>
          </a:p>
          <a:p>
            <a:pPr marL="171450" indent="-171450">
              <a:lnSpc>
                <a:spcPct val="115000"/>
              </a:lnSpc>
              <a:buFont typeface="Arial" panose="020B0604020202020204" pitchFamily="34" charset="0"/>
              <a:buChar char="•"/>
            </a:pPr>
            <a:endParaRPr lang="es-ES" sz="1200" b="0" noProof="0">
              <a:latin typeface="+mn-lt"/>
              <a:ea typeface="Times New Roman" panose="02020603050405020304" pitchFamily="18" charset="0"/>
              <a:cs typeface="Times New Roman" panose="02020603050405020304" pitchFamily="18" charset="0"/>
            </a:endParaRPr>
          </a:p>
          <a:p>
            <a:pPr marL="171450" indent="-171450">
              <a:lnSpc>
                <a:spcPct val="115000"/>
              </a:lnSpc>
              <a:spcAft>
                <a:spcPts val="1245"/>
              </a:spcAft>
              <a:buFont typeface="Arial" panose="020B0604020202020204" pitchFamily="34" charset="0"/>
              <a:buChar char="•"/>
            </a:pPr>
            <a:r>
              <a:rPr lang="es-ES" sz="1200" b="1" i="0" u="sng" strike="noStrike" cap="none" noProof="0">
                <a:solidFill>
                  <a:srgbClr val="000000"/>
                </a:solidFill>
                <a:latin typeface="+mn-lt"/>
                <a:ea typeface="Calibri"/>
                <a:cs typeface="Calibri"/>
                <a:sym typeface="Calibri"/>
              </a:rPr>
              <a:t>Diga</a:t>
            </a:r>
            <a:r>
              <a:rPr lang="es-ES" sz="1200" b="1" i="0" u="none" strike="noStrike" cap="none" noProof="0">
                <a:solidFill>
                  <a:srgbClr val="000000"/>
                </a:solidFill>
                <a:latin typeface="+mn-lt"/>
                <a:ea typeface="Calibri"/>
                <a:cs typeface="Calibri"/>
                <a:sym typeface="Calibri"/>
              </a:rPr>
              <a:t>: </a:t>
            </a:r>
            <a:r>
              <a:rPr lang="es-ES" sz="1200" noProof="0">
                <a:latin typeface="+mn-lt"/>
                <a:ea typeface="Times New Roman" panose="02020603050405020304" pitchFamily="18" charset="0"/>
                <a:cs typeface="Times New Roman" panose="02020603050405020304" pitchFamily="18" charset="0"/>
              </a:rPr>
              <a:t>Llevamos a cabo la vigilancia de la salud pública de forma continua, y lo hacemos sistemáticamente. Por sistemáticamente entendemos que los datos se recogen de la misma manera, utilizando las mismas definiciones de caso, los mismos formularios, etc. en todas las zonas y a lo largo del tiempo.</a:t>
            </a:r>
          </a:p>
          <a:p>
            <a:pPr marL="171450" indent="-171450">
              <a:lnSpc>
                <a:spcPct val="115000"/>
              </a:lnSpc>
              <a:spcAft>
                <a:spcPts val="1245"/>
              </a:spcAft>
              <a:buFont typeface="Arial" panose="020B0604020202020204" pitchFamily="34" charset="0"/>
              <a:buChar char="•"/>
            </a:pPr>
            <a:endParaRPr lang="es-ES" sz="1200" b="1" u="sng" noProof="0">
              <a:latin typeface="+mn-lt"/>
              <a:ea typeface="Times New Roman" panose="02020603050405020304" pitchFamily="18" charset="0"/>
              <a:cs typeface="Times New Roman" panose="02020603050405020304" pitchFamily="18" charset="0"/>
            </a:endParaRPr>
          </a:p>
          <a:p>
            <a:pPr marL="171450" indent="-171450">
              <a:lnSpc>
                <a:spcPct val="115000"/>
              </a:lnSpc>
              <a:spcAft>
                <a:spcPts val="1245"/>
              </a:spcAft>
              <a:buFont typeface="Arial" panose="020B0604020202020204" pitchFamily="34" charset="0"/>
              <a:buChar char="•"/>
            </a:pPr>
            <a:r>
              <a:rPr lang="es-ES" sz="1200" b="1" u="sng" noProof="0">
                <a:latin typeface="+mn-lt"/>
                <a:ea typeface="Times New Roman" panose="02020603050405020304" pitchFamily="18" charset="0"/>
                <a:cs typeface="Times New Roman" panose="02020603050405020304" pitchFamily="18" charset="0"/>
              </a:rPr>
              <a:t>Pregunte a </a:t>
            </a:r>
            <a:r>
              <a:rPr lang="es-ES" sz="1200" b="0" noProof="0">
                <a:latin typeface="+mn-lt"/>
                <a:ea typeface="Times New Roman" panose="02020603050405020304" pitchFamily="18" charset="0"/>
                <a:cs typeface="Times New Roman" panose="02020603050405020304" pitchFamily="18" charset="0"/>
              </a:rPr>
              <a:t>los participantes "¿Qué es la vigilancia de la salud pública?"  </a:t>
            </a:r>
          </a:p>
          <a:p>
            <a:pPr marL="171450" indent="-171450">
              <a:lnSpc>
                <a:spcPct val="115000"/>
              </a:lnSpc>
              <a:spcAft>
                <a:spcPts val="1245"/>
              </a:spcAft>
              <a:buFont typeface="Arial" panose="020B0604020202020204" pitchFamily="34" charset="0"/>
              <a:buChar char="•"/>
            </a:pPr>
            <a:endParaRPr lang="es-ES" sz="1200" b="0" u="sng" noProof="0">
              <a:latin typeface="+mn-lt"/>
              <a:ea typeface="Times New Roman" panose="02020603050405020304" pitchFamily="18" charset="0"/>
              <a:cs typeface="Times New Roman" panose="02020603050405020304" pitchFamily="18" charset="0"/>
            </a:endParaRPr>
          </a:p>
          <a:p>
            <a:pPr marL="171450" indent="-171450">
              <a:lnSpc>
                <a:spcPct val="115000"/>
              </a:lnSpc>
              <a:spcAft>
                <a:spcPts val="1245"/>
              </a:spcAft>
              <a:buFont typeface="Arial" panose="020B0604020202020204" pitchFamily="34" charset="0"/>
              <a:buChar char="•"/>
            </a:pPr>
            <a:r>
              <a:rPr lang="es-ES" sz="1200" b="1" u="sng" noProof="0">
                <a:latin typeface="+mn-lt"/>
                <a:ea typeface="Times New Roman" panose="02020603050405020304" pitchFamily="18" charset="0"/>
                <a:cs typeface="Times New Roman" panose="02020603050405020304" pitchFamily="18" charset="0"/>
              </a:rPr>
              <a:t>Confirmar </a:t>
            </a:r>
            <a:r>
              <a:rPr lang="es-ES" sz="1200" b="0" noProof="0">
                <a:latin typeface="+mn-lt"/>
                <a:ea typeface="Times New Roman" panose="02020603050405020304" pitchFamily="18" charset="0"/>
                <a:cs typeface="Times New Roman" panose="02020603050405020304" pitchFamily="18" charset="0"/>
              </a:rPr>
              <a:t>respuestas </a:t>
            </a:r>
            <a:r>
              <a:rPr lang="es-ES" sz="1200" b="1" noProof="0">
                <a:latin typeface="+mn-lt"/>
                <a:ea typeface="Times New Roman" panose="02020603050405020304" pitchFamily="18" charset="0"/>
                <a:cs typeface="Times New Roman" panose="02020603050405020304" pitchFamily="18" charset="0"/>
              </a:rPr>
              <a:t>&lt;CLICK&gt; </a:t>
            </a:r>
          </a:p>
          <a:p>
            <a:pPr marL="171450" indent="-171450">
              <a:lnSpc>
                <a:spcPct val="115000"/>
              </a:lnSpc>
              <a:spcAft>
                <a:spcPts val="1245"/>
              </a:spcAft>
              <a:buFont typeface="Arial" panose="020B0604020202020204" pitchFamily="34" charset="0"/>
              <a:buChar char="•"/>
            </a:pPr>
            <a:endParaRPr lang="es-ES" sz="1200" b="1" u="sng" noProof="0">
              <a:latin typeface="+mn-lt"/>
              <a:ea typeface="Times New Roman" panose="02020603050405020304" pitchFamily="18" charset="0"/>
              <a:cs typeface="Times New Roman" panose="02020603050405020304" pitchFamily="18" charset="0"/>
            </a:endParaRPr>
          </a:p>
          <a:p>
            <a:pPr marL="171450" indent="-171450">
              <a:lnSpc>
                <a:spcPct val="115000"/>
              </a:lnSpc>
              <a:spcAft>
                <a:spcPts val="1245"/>
              </a:spcAft>
              <a:buFont typeface="Arial" panose="020B0604020202020204" pitchFamily="34" charset="0"/>
              <a:buChar char="•"/>
            </a:pPr>
            <a:r>
              <a:rPr lang="es-ES" sz="1200" b="1" i="0" u="sng" strike="noStrike" cap="none" noProof="0">
                <a:solidFill>
                  <a:srgbClr val="000000"/>
                </a:solidFill>
                <a:latin typeface="+mn-lt"/>
                <a:ea typeface="Calibri"/>
                <a:cs typeface="Calibri"/>
                <a:sym typeface="Calibri"/>
              </a:rPr>
              <a:t>Diga: </a:t>
            </a:r>
            <a:r>
              <a:rPr lang="es-ES" sz="1200" b="0" noProof="0">
                <a:latin typeface="+mn-lt"/>
                <a:ea typeface="Times New Roman" panose="02020603050405020304" pitchFamily="18" charset="0"/>
                <a:cs typeface="Times New Roman" panose="02020603050405020304" pitchFamily="18" charset="0"/>
              </a:rPr>
              <a:t>La vigilancia de la salud pública incluye la recolección, el análisis, la interpretación y el intercambio (</a:t>
            </a:r>
            <a:r>
              <a:rPr lang="es-ES" sz="1200" b="0" i="1" noProof="0">
                <a:latin typeface="+mn-lt"/>
                <a:ea typeface="Times New Roman" panose="02020603050405020304" pitchFamily="18" charset="0"/>
                <a:cs typeface="Times New Roman" panose="02020603050405020304" pitchFamily="18" charset="0"/>
              </a:rPr>
              <a:t>difusión</a:t>
            </a:r>
            <a:r>
              <a:rPr lang="es-ES" sz="1200" b="0" noProof="0">
                <a:latin typeface="+mn-lt"/>
                <a:ea typeface="Times New Roman" panose="02020603050405020304" pitchFamily="18" charset="0"/>
                <a:cs typeface="Times New Roman" panose="02020603050405020304" pitchFamily="18" charset="0"/>
              </a:rPr>
              <a:t>) de datos relacionados con la salud</a:t>
            </a:r>
            <a:r>
              <a:rPr lang="es-ES" sz="1200" b="1" noProof="0">
                <a:latin typeface="+mn-lt"/>
                <a:ea typeface="Times New Roman" panose="02020603050405020304" pitchFamily="18" charset="0"/>
                <a:cs typeface="Times New Roman" panose="02020603050405020304" pitchFamily="18" charset="0"/>
              </a:rPr>
              <a:t>.</a:t>
            </a:r>
          </a:p>
          <a:p>
            <a:pPr marL="171450" indent="-171450">
              <a:lnSpc>
                <a:spcPct val="115000"/>
              </a:lnSpc>
              <a:buFont typeface="Arial" panose="020B0604020202020204" pitchFamily="34" charset="0"/>
              <a:buChar char="•"/>
            </a:pPr>
            <a:endParaRPr lang="es-ES" sz="1200" noProof="0">
              <a:latin typeface="+mn-lt"/>
              <a:ea typeface="Times New Roman" panose="02020603050405020304" pitchFamily="18" charset="0"/>
              <a:cs typeface="Times New Roman" panose="02020603050405020304" pitchFamily="18" charset="0"/>
            </a:endParaRPr>
          </a:p>
          <a:p>
            <a:pPr marL="171450" indent="-171450">
              <a:lnSpc>
                <a:spcPct val="115000"/>
              </a:lnSpc>
              <a:buFont typeface="Arial" panose="020B0604020202020204" pitchFamily="34" charset="0"/>
              <a:buChar char="•"/>
            </a:pPr>
            <a:r>
              <a:rPr lang="es-ES" sz="1200" b="1" u="sng" noProof="0">
                <a:latin typeface="+mn-lt"/>
                <a:ea typeface="Times New Roman" panose="02020603050405020304" pitchFamily="18" charset="0"/>
                <a:cs typeface="Times New Roman" panose="02020603050405020304" pitchFamily="18" charset="0"/>
              </a:rPr>
              <a:t>Pregunte a </a:t>
            </a:r>
            <a:r>
              <a:rPr lang="es-ES" sz="1200" b="0" noProof="0">
                <a:latin typeface="+mn-lt"/>
                <a:ea typeface="Times New Roman" panose="02020603050405020304" pitchFamily="18" charset="0"/>
                <a:cs typeface="Times New Roman" panose="02020603050405020304" pitchFamily="18" charset="0"/>
              </a:rPr>
              <a:t>los participantes "¿Por qué creen que hacemos vigilancia de la salud pública ?"</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endParaRPr lang="es-ES" sz="1200" b="1" u="sng" noProof="0">
              <a:latin typeface="+mn-lt"/>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s-ES" sz="1200" b="1" u="sng" noProof="0">
                <a:latin typeface="+mn-lt"/>
                <a:ea typeface="Times New Roman" panose="02020603050405020304" pitchFamily="18" charset="0"/>
                <a:cs typeface="Times New Roman" panose="02020603050405020304" pitchFamily="18" charset="0"/>
              </a:rPr>
              <a:t>Confirmar </a:t>
            </a:r>
            <a:r>
              <a:rPr lang="es-ES" sz="1200" b="0" noProof="0">
                <a:latin typeface="+mn-lt"/>
                <a:ea typeface="Times New Roman" panose="02020603050405020304" pitchFamily="18" charset="0"/>
                <a:cs typeface="Times New Roman" panose="02020603050405020304" pitchFamily="18" charset="0"/>
              </a:rPr>
              <a:t>respuestas </a:t>
            </a:r>
            <a:r>
              <a:rPr lang="es-ES" sz="1200" b="1" noProof="0">
                <a:latin typeface="+mn-lt"/>
                <a:ea typeface="Times New Roman" panose="02020603050405020304" pitchFamily="18" charset="0"/>
                <a:cs typeface="Times New Roman" panose="02020603050405020304" pitchFamily="18" charset="0"/>
              </a:rPr>
              <a:t>&lt;CLICK&gt; </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endParaRPr lang="es-ES" sz="1200" b="1" u="sng" noProof="0">
              <a:latin typeface="+mn-lt"/>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s-ES" sz="1200" b="1" i="0" u="sng" strike="noStrike" cap="none" noProof="0">
                <a:solidFill>
                  <a:srgbClr val="000000"/>
                </a:solidFill>
                <a:latin typeface="+mn-lt"/>
                <a:ea typeface="Calibri"/>
                <a:cs typeface="Calibri"/>
                <a:sym typeface="Calibri"/>
              </a:rPr>
              <a:t>Diga</a:t>
            </a:r>
            <a:r>
              <a:rPr lang="es-ES" sz="1200" b="0" noProof="0">
                <a:latin typeface="+mn-lt"/>
                <a:ea typeface="Times New Roman" panose="02020603050405020304" pitchFamily="18" charset="0"/>
                <a:cs typeface="Times New Roman" panose="02020603050405020304" pitchFamily="18" charset="0"/>
              </a:rPr>
              <a:t>: Llevamos a cabo la vigilancia de la salud pública para como herramienta para ejecutar acciones de salud pública </a:t>
            </a:r>
            <a:r>
              <a:rPr lang="es-ES" sz="1200" noProof="0">
                <a:latin typeface="+mn-lt"/>
                <a:ea typeface="Times New Roman" panose="02020603050405020304" pitchFamily="18" charset="0"/>
                <a:cs typeface="Times New Roman" panose="02020603050405020304" pitchFamily="18" charset="0"/>
              </a:rPr>
              <a:t>con el fin de reducir la morbilidad (enfermedad) y la mortalidad (muerte) y mejorar la salud.</a:t>
            </a:r>
          </a:p>
          <a:p>
            <a:pPr marL="171450" indent="-171450">
              <a:lnSpc>
                <a:spcPct val="115000"/>
              </a:lnSpc>
              <a:buFont typeface="Arial" panose="020B0604020202020204" pitchFamily="34" charset="0"/>
              <a:buChar char="•"/>
            </a:pPr>
            <a:endParaRPr lang="es-ES" sz="1200" noProof="0">
              <a:latin typeface="+mn-lt"/>
              <a:ea typeface="Times New Roman" panose="02020603050405020304" pitchFamily="18" charset="0"/>
              <a:cs typeface="Times New Roman" panose="02020603050405020304" pitchFamily="18" charset="0"/>
            </a:endParaRPr>
          </a:p>
          <a:p>
            <a:pPr marL="171450" indent="-171450">
              <a:lnSpc>
                <a:spcPct val="115000"/>
              </a:lnSpc>
              <a:buFont typeface="Arial" panose="020B0604020202020204" pitchFamily="34" charset="0"/>
              <a:buChar char="•"/>
            </a:pPr>
            <a:r>
              <a:rPr lang="es-ES" sz="1200" b="1" u="sng" noProof="0">
                <a:latin typeface="+mn-lt"/>
                <a:ea typeface="Times New Roman" panose="02020603050405020304" pitchFamily="18" charset="0"/>
                <a:cs typeface="Times New Roman" panose="02020603050405020304" pitchFamily="18" charset="0"/>
              </a:rPr>
              <a:t>Pregunte </a:t>
            </a:r>
            <a:r>
              <a:rPr lang="es-ES" sz="1200" noProof="0">
                <a:latin typeface="+mn-lt"/>
                <a:ea typeface="Times New Roman" panose="02020603050405020304" pitchFamily="18" charset="0"/>
                <a:cs typeface="Times New Roman" panose="02020603050405020304" pitchFamily="18" charset="0"/>
              </a:rPr>
              <a:t>si hay alguna pregunta antes de pasar a la siguiente diapositiva.</a:t>
            </a:r>
          </a:p>
          <a:p>
            <a:pPr marL="0" indent="0">
              <a:lnSpc>
                <a:spcPct val="115000"/>
              </a:lnSpc>
              <a:buFont typeface="Arial" panose="020B0604020202020204" pitchFamily="34" charset="0"/>
              <a:buNone/>
            </a:pPr>
            <a:endParaRPr lang="es-ES" sz="1200" noProof="0">
              <a:latin typeface="+mn-lt"/>
              <a:ea typeface="Times New Roman" panose="02020603050405020304" pitchFamily="18" charset="0"/>
              <a:cs typeface="Times New Roman" panose="02020603050405020304" pitchFamily="18" charset="0"/>
            </a:endParaRPr>
          </a:p>
          <a:p>
            <a:pPr marL="171450" indent="-171450">
              <a:lnSpc>
                <a:spcPct val="115000"/>
              </a:lnSpc>
              <a:buFont typeface="Arial" panose="020B0604020202020204" pitchFamily="34" charset="0"/>
              <a:buChar char="•"/>
            </a:pPr>
            <a:r>
              <a:rPr lang="es-ES" sz="1200" b="1" u="sng" noProof="0">
                <a:latin typeface="+mn-lt"/>
                <a:ea typeface="Times New Roman" panose="02020603050405020304" pitchFamily="18" charset="0"/>
                <a:cs typeface="Times New Roman" panose="02020603050405020304" pitchFamily="18" charset="0"/>
              </a:rPr>
              <a:t>Aborde/aclare </a:t>
            </a:r>
            <a:r>
              <a:rPr lang="es-ES" sz="1200" noProof="0">
                <a:latin typeface="+mn-lt"/>
                <a:ea typeface="Times New Roman" panose="02020603050405020304" pitchFamily="18" charset="0"/>
                <a:cs typeface="Times New Roman" panose="02020603050405020304" pitchFamily="18" charset="0"/>
              </a:rPr>
              <a:t>lo que sea necesario.</a:t>
            </a:r>
          </a:p>
          <a:p>
            <a:endParaRPr lang="en-US"/>
          </a:p>
        </p:txBody>
      </p:sp>
      <p:sp>
        <p:nvSpPr>
          <p:cNvPr id="4" name="Slide Number Placeholder 3"/>
          <p:cNvSpPr>
            <a:spLocks noGrp="1"/>
          </p:cNvSpPr>
          <p:nvPr>
            <p:ph type="sldNum" sz="quarter" idx="5"/>
          </p:nvPr>
        </p:nvSpPr>
        <p:spPr/>
        <p:txBody>
          <a:bodyPr/>
          <a:lstStyle/>
          <a:p>
            <a:fld id="{064EA7F3-87C3-4B9C-A326-5DF204C82D74}" type="slidenum">
              <a:rPr lang="en-US" smtClean="0"/>
              <a:t>4</a:t>
            </a:fld>
            <a:endParaRPr lang="en-US"/>
          </a:p>
        </p:txBody>
      </p:sp>
    </p:spTree>
    <p:extLst>
      <p:ext uri="{BB962C8B-B14F-4D97-AF65-F5344CB8AC3E}">
        <p14:creationId xmlns:p14="http://schemas.microsoft.com/office/powerpoint/2010/main" val="18661692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1245"/>
              </a:spcBef>
              <a:spcAft>
                <a:spcPts val="622"/>
              </a:spcAft>
            </a:pPr>
            <a:r>
              <a:rPr lang="es-GT" sz="1200" b="1" noProof="0">
                <a:latin typeface="+mn-lt"/>
              </a:rPr>
              <a:t> Notas para el instructor</a:t>
            </a:r>
            <a:r>
              <a:rPr lang="es-GT" b="1" noProof="0">
                <a:latin typeface="+mn-lt"/>
              </a:rPr>
              <a:t>: </a:t>
            </a:r>
            <a:endParaRPr lang="es-GT" sz="1200" b="1" noProof="0">
              <a:latin typeface="+mn-lt"/>
            </a:endParaRPr>
          </a:p>
          <a:p>
            <a:pPr>
              <a:spcBef>
                <a:spcPts val="1245"/>
              </a:spcBef>
              <a:spcAft>
                <a:spcPts val="622"/>
              </a:spcAft>
            </a:pPr>
            <a:endParaRPr lang="es-GT" sz="1200" b="1" noProof="0">
              <a:latin typeface="+mn-lt"/>
            </a:endParaRPr>
          </a:p>
          <a:p>
            <a:pPr marL="171450" indent="-171450">
              <a:lnSpc>
                <a:spcPct val="115000"/>
              </a:lnSpc>
              <a:spcAft>
                <a:spcPts val="622"/>
              </a:spcAft>
              <a:buFont typeface="Arial" panose="020B0604020202020204" pitchFamily="34" charset="0"/>
              <a:buChar char="•"/>
            </a:pPr>
            <a:r>
              <a:rPr lang="es-GT" b="1" u="sng" noProof="0">
                <a:latin typeface="+mn-lt"/>
              </a:rPr>
              <a:t>Diga: </a:t>
            </a:r>
            <a:r>
              <a:rPr lang="es-GT" b="0" u="none" noProof="0">
                <a:latin typeface="+mn-lt"/>
              </a:rPr>
              <a:t>De un vistazo a este ciclo de Vigilancia de la Salud Pública discutamos cada fase.</a:t>
            </a:r>
            <a:r>
              <a:rPr lang="es-GT" noProof="0">
                <a:latin typeface="+mn-lt"/>
              </a:rPr>
              <a:t>  </a:t>
            </a:r>
            <a:endParaRPr lang="es-GT" b="0" u="none" noProof="0">
              <a:latin typeface="+mn-lt"/>
            </a:endParaRPr>
          </a:p>
          <a:p>
            <a:pPr marL="171450" indent="-171450">
              <a:lnSpc>
                <a:spcPct val="115000"/>
              </a:lnSpc>
              <a:spcAft>
                <a:spcPts val="622"/>
              </a:spcAft>
              <a:buFont typeface="Arial" panose="020B0604020202020204" pitchFamily="34" charset="0"/>
              <a:buChar char="•"/>
            </a:pPr>
            <a:endParaRPr lang="es-GT" b="0" u="none" noProof="0">
              <a:latin typeface="+mn-lt"/>
            </a:endParaRPr>
          </a:p>
          <a:p>
            <a:pPr marL="171450" indent="-171450">
              <a:lnSpc>
                <a:spcPct val="115000"/>
              </a:lnSpc>
              <a:spcAft>
                <a:spcPts val="622"/>
              </a:spcAft>
              <a:buFont typeface="Arial" panose="020B0604020202020204" pitchFamily="34" charset="0"/>
              <a:buChar char="•"/>
            </a:pPr>
            <a:r>
              <a:rPr lang="es-GT" b="1" u="sng" noProof="0">
                <a:latin typeface="+mn-lt"/>
              </a:rPr>
              <a:t>Deje </a:t>
            </a:r>
            <a:r>
              <a:rPr lang="es-GT" b="0" u="none" noProof="0">
                <a:latin typeface="+mn-lt"/>
              </a:rPr>
              <a:t>un momento para que los alumnos (</a:t>
            </a:r>
            <a:r>
              <a:rPr lang="es-GT" b="0" i="1" u="none" noProof="0">
                <a:latin typeface="+mn-lt"/>
              </a:rPr>
              <a:t>especialmente los visuales</a:t>
            </a:r>
            <a:r>
              <a:rPr lang="es-GT" b="0" u="none" noProof="0">
                <a:latin typeface="+mn-lt"/>
              </a:rPr>
              <a:t>) revisen.</a:t>
            </a:r>
          </a:p>
          <a:p>
            <a:pPr marL="171450" indent="-171450">
              <a:lnSpc>
                <a:spcPct val="115000"/>
              </a:lnSpc>
              <a:spcAft>
                <a:spcPts val="622"/>
              </a:spcAft>
              <a:buFont typeface="Arial" panose="020B0604020202020204" pitchFamily="34" charset="0"/>
              <a:buChar char="•"/>
            </a:pPr>
            <a:endParaRPr lang="es-GT" b="1" u="none" noProof="0">
              <a:latin typeface="+mn-lt"/>
              <a:ea typeface="MS PGothic" panose="020B0600070205080204" pitchFamily="34" charset="-128"/>
              <a:cs typeface="Times New Roman" panose="02020603050405020304" pitchFamily="18" charset="0"/>
            </a:endParaRPr>
          </a:p>
          <a:p>
            <a:pPr marL="171450" indent="-171450">
              <a:lnSpc>
                <a:spcPct val="115000"/>
              </a:lnSpc>
              <a:spcAft>
                <a:spcPts val="622"/>
              </a:spcAft>
              <a:buFont typeface="Arial" panose="020B0604020202020204" pitchFamily="34" charset="0"/>
              <a:buChar char="•"/>
            </a:pPr>
            <a:r>
              <a:rPr lang="es-GT" b="1" u="sng" noProof="0">
                <a:latin typeface="+mn-lt"/>
              </a:rPr>
              <a:t>Diga: </a:t>
            </a:r>
            <a:r>
              <a:rPr lang="es-GT" b="0" u="none" noProof="0">
                <a:latin typeface="+mn-lt"/>
                <a:ea typeface="MS PGothic"/>
                <a:cs typeface="Calibri"/>
              </a:rPr>
              <a:t>Nuestro país </a:t>
            </a:r>
            <a:r>
              <a:rPr lang="es-GT" noProof="0">
                <a:latin typeface="+mn-lt"/>
                <a:ea typeface="MS PGothic"/>
                <a:cs typeface="Calibri"/>
              </a:rPr>
              <a:t>tiene una lista de enfermedades humanas que deben notificarse al Ministerio de Salud si se diagnostican o a veces incluso si se sospechan en un paciente.  Se trata sobre todo, aunque no exclusivamente, de enfermedades transmisibles que pueden propagarse en la comunidad. En el ámbito veterinario, el Ministerio de Agricultura también tiene una lista de enfermedades veterinarias de declaración obligatoria que pueden causar morbilidad y mortalidad y tener un impacto económico en el país. Por lo que respecta al medio ambiente, el Ministerio de Medio Ambiente (vigila el aire, el agua y determinados agentes contaminantes del medio ambiente) orienta las políticas y los procedimientos relacionados con la vigilancia de los contaminantes ambientales. El primer paso en el sistema de vigilancia es la </a:t>
            </a:r>
            <a:r>
              <a:rPr lang="es-GT" b="1" noProof="0">
                <a:latin typeface="+mn-lt"/>
                <a:ea typeface="MS PGothic"/>
                <a:cs typeface="Calibri"/>
              </a:rPr>
              <a:t>detección </a:t>
            </a:r>
            <a:r>
              <a:rPr lang="es-GT" noProof="0">
                <a:latin typeface="+mn-lt"/>
                <a:ea typeface="MS PGothic"/>
                <a:cs typeface="Calibri"/>
              </a:rPr>
              <a:t>o el </a:t>
            </a:r>
            <a:r>
              <a:rPr lang="es-GT" b="1" noProof="0">
                <a:latin typeface="+mn-lt"/>
                <a:ea typeface="MS PGothic"/>
                <a:cs typeface="Calibri"/>
              </a:rPr>
              <a:t>diagnóstico </a:t>
            </a:r>
            <a:r>
              <a:rPr lang="es-GT" noProof="0">
                <a:latin typeface="+mn-lt"/>
                <a:ea typeface="MS PGothic"/>
                <a:cs typeface="Calibri"/>
              </a:rPr>
              <a:t>de una enfermedad que figure en la lista de enfermedades de declaración obligatoria. El sistema de salud pública se basa en el sistema de atención clínica para realizar el diagnóstico. La detección o el diagnóstico pueden proceder de un trabajador de salud o del laboratorio.</a:t>
            </a:r>
          </a:p>
          <a:p>
            <a:pPr marL="0" indent="0">
              <a:lnSpc>
                <a:spcPct val="115000"/>
              </a:lnSpc>
              <a:spcAft>
                <a:spcPts val="622"/>
              </a:spcAft>
              <a:buFont typeface="+mj-lt"/>
              <a:buNone/>
            </a:pPr>
            <a:endParaRPr lang="es-GT" b="1" noProof="0">
              <a:latin typeface="+mn-lt"/>
              <a:ea typeface="Times New Roman" panose="02020603050405020304" pitchFamily="18" charset="0"/>
              <a:cs typeface="Times New Roman" panose="02020603050405020304" pitchFamily="18" charset="0"/>
            </a:endParaRPr>
          </a:p>
          <a:p>
            <a:pPr marL="171450" indent="-171450">
              <a:lnSpc>
                <a:spcPct val="115000"/>
              </a:lnSpc>
              <a:spcBef>
                <a:spcPts val="622"/>
              </a:spcBef>
              <a:buFont typeface="Arial" panose="020B0604020202020204" pitchFamily="34" charset="0"/>
              <a:buChar char="•"/>
            </a:pPr>
            <a:r>
              <a:rPr lang="es-GT" b="1" u="sng" noProof="0">
                <a:latin typeface="+mn-lt"/>
              </a:rPr>
              <a:t>Diga: </a:t>
            </a:r>
            <a:r>
              <a:rPr lang="es-GT" noProof="0">
                <a:latin typeface="+mn-lt"/>
                <a:ea typeface="MS PGothic"/>
                <a:cs typeface="Calibri"/>
              </a:rPr>
              <a:t>El segundo paso es reportar </a:t>
            </a:r>
            <a:r>
              <a:rPr lang="es-GT" b="1" noProof="0">
                <a:latin typeface="+mn-lt"/>
                <a:ea typeface="MS PGothic"/>
                <a:cs typeface="Calibri"/>
              </a:rPr>
              <a:t>(recolectar) </a:t>
            </a:r>
            <a:r>
              <a:rPr lang="es-GT" noProof="0">
                <a:latin typeface="+mn-lt"/>
                <a:ea typeface="MS PGothic"/>
                <a:cs typeface="Calibri"/>
              </a:rPr>
              <a:t>el caso a la agencia de salud local, como la oficina del área o distrito de salud. En algunos lugares, los proveedores de salud, las clínicas, los hospitales y los laboratorios pueden estar obligados a llamar o enviar un informe al ministerio de salud. En otros lugares, algún funcionario del ministerio de salud visita las clínicas y hospitales y revisa los libros de registro para identificar los casos que deben notificarse. </a:t>
            </a:r>
            <a:endParaRPr lang="es-GT" noProof="0">
              <a:latin typeface="+mn-lt"/>
              <a:ea typeface="MS PGothic" panose="020B0600070205080204" pitchFamily="34" charset="-128"/>
              <a:cs typeface="Calibri"/>
            </a:endParaRPr>
          </a:p>
          <a:p>
            <a:pPr marL="171450" indent="-171450">
              <a:lnSpc>
                <a:spcPct val="115000"/>
              </a:lnSpc>
              <a:spcBef>
                <a:spcPts val="622"/>
              </a:spcBef>
              <a:buFont typeface="Arial" panose="020B0604020202020204" pitchFamily="34" charset="0"/>
              <a:buChar char="•"/>
            </a:pPr>
            <a:endParaRPr lang="es-GT" noProof="0">
              <a:latin typeface="+mn-lt"/>
              <a:ea typeface="MS PGothic" panose="020B0600070205080204" pitchFamily="34" charset="-128"/>
              <a:cs typeface="Times New Roman" panose="02020603050405020304" pitchFamily="18" charset="0"/>
            </a:endParaRPr>
          </a:p>
          <a:p>
            <a:pPr marL="171450" indent="-171450">
              <a:lnSpc>
                <a:spcPct val="115000"/>
              </a:lnSpc>
              <a:spcBef>
                <a:spcPts val="622"/>
              </a:spcBef>
              <a:buFont typeface="Arial" panose="020B0604020202020204" pitchFamily="34" charset="0"/>
              <a:buChar char="•"/>
            </a:pPr>
            <a:r>
              <a:rPr lang="es-GT" b="1" u="sng" noProof="0">
                <a:latin typeface="+mn-lt"/>
              </a:rPr>
              <a:t>Diga: </a:t>
            </a:r>
            <a:r>
              <a:rPr lang="es-GT" noProof="0">
                <a:latin typeface="+mn-lt"/>
                <a:ea typeface="MS PGothic"/>
                <a:cs typeface="Calibri"/>
              </a:rPr>
              <a:t>El siguiente paso es el </a:t>
            </a:r>
            <a:r>
              <a:rPr lang="es-GT" b="1" noProof="0">
                <a:latin typeface="+mn-lt"/>
                <a:ea typeface="MS PGothic"/>
                <a:cs typeface="Calibri"/>
              </a:rPr>
              <a:t>análisis</a:t>
            </a:r>
            <a:r>
              <a:rPr lang="es-GT" b="0" noProof="0">
                <a:latin typeface="+mn-lt"/>
                <a:ea typeface="MS PGothic"/>
                <a:cs typeface="Calibri"/>
              </a:rPr>
              <a:t>, que </a:t>
            </a:r>
            <a:r>
              <a:rPr lang="es-GT" noProof="0">
                <a:latin typeface="+mn-lt"/>
                <a:ea typeface="MS PGothic"/>
                <a:cs typeface="Calibri"/>
              </a:rPr>
              <a:t>suele incluir la búsqueda de tendencias y de aumentos inesperados en el número de casos, ya sea un pico o un incremento súbito, o quizá la aparición de la enfermedad en zonas o grupos de edad que no suelen contraerla. Para algunas enfermedades, una agencia sanitaria puede tener establecido un nivel predefinido, denominado umbral, que indica la necesidad de emitir una alerta o tomar medidas, pasado ese umbral. </a:t>
            </a:r>
            <a:endParaRPr lang="es-GT" noProof="0">
              <a:latin typeface="+mn-lt"/>
              <a:ea typeface="MS PGothic" panose="020B0600070205080204" pitchFamily="34" charset="-128"/>
              <a:cs typeface="Calibri"/>
            </a:endParaRPr>
          </a:p>
          <a:p>
            <a:pPr marL="171450" indent="-171450">
              <a:lnSpc>
                <a:spcPct val="115000"/>
              </a:lnSpc>
              <a:spcBef>
                <a:spcPts val="622"/>
              </a:spcBef>
              <a:buFont typeface="Arial" panose="020B0604020202020204" pitchFamily="34" charset="0"/>
              <a:buChar char="•"/>
            </a:pPr>
            <a:endParaRPr lang="es-GT" b="1" noProof="0">
              <a:latin typeface="+mn-lt"/>
              <a:ea typeface="MS PGothic" panose="020B0600070205080204" pitchFamily="34" charset="-128"/>
              <a:cs typeface="Times New Roman" panose="02020603050405020304" pitchFamily="18" charset="0"/>
            </a:endParaRPr>
          </a:p>
          <a:p>
            <a:pPr marL="171450" indent="-171450">
              <a:lnSpc>
                <a:spcPct val="115000"/>
              </a:lnSpc>
              <a:spcBef>
                <a:spcPts val="622"/>
              </a:spcBef>
              <a:buFont typeface="Arial" panose="020B0604020202020204" pitchFamily="34" charset="0"/>
              <a:buChar char="•"/>
            </a:pPr>
            <a:r>
              <a:rPr lang="es-GT" b="1" u="sng" noProof="0">
                <a:latin typeface="+mn-lt"/>
              </a:rPr>
              <a:t>Diga: </a:t>
            </a:r>
            <a:r>
              <a:rPr lang="es-GT" b="1" noProof="0">
                <a:latin typeface="+mn-lt"/>
                <a:ea typeface="MS PGothic"/>
                <a:cs typeface="Calibri"/>
              </a:rPr>
              <a:t>La interpretación </a:t>
            </a:r>
            <a:r>
              <a:rPr lang="es-GT" noProof="0">
                <a:latin typeface="+mn-lt"/>
                <a:ea typeface="MS PGothic"/>
                <a:cs typeface="Calibri"/>
              </a:rPr>
              <a:t>es un proceso sistemático para determinar si, por ejemplo:</a:t>
            </a:r>
          </a:p>
          <a:p>
            <a:pPr marL="770255" lvl="1" indent="-295910">
              <a:lnSpc>
                <a:spcPct val="115000"/>
              </a:lnSpc>
              <a:buFont typeface="Symbol" panose="05050102010706020507" pitchFamily="18" charset="2"/>
              <a:buChar char=""/>
            </a:pPr>
            <a:r>
              <a:rPr lang="es-GT" noProof="0">
                <a:latin typeface="+mn-lt"/>
                <a:ea typeface="Times New Roman" panose="02020603050405020304" pitchFamily="18" charset="0"/>
                <a:cs typeface="Times New Roman" panose="02020603050405020304" pitchFamily="18" charset="0"/>
              </a:rPr>
              <a:t>La tendencia es ascendente o descendente</a:t>
            </a:r>
          </a:p>
          <a:p>
            <a:pPr marL="770255" lvl="1" indent="-295910">
              <a:lnSpc>
                <a:spcPct val="115000"/>
              </a:lnSpc>
              <a:buFont typeface="Symbol" panose="05050102010706020507" pitchFamily="18" charset="2"/>
              <a:buChar char=""/>
            </a:pPr>
            <a:r>
              <a:rPr lang="es-GT" noProof="0">
                <a:latin typeface="+mn-lt"/>
                <a:ea typeface="Times New Roman" panose="02020603050405020304" pitchFamily="18" charset="0"/>
                <a:cs typeface="Times New Roman" panose="02020603050405020304" pitchFamily="18" charset="0"/>
              </a:rPr>
              <a:t>Un pico representa un brote al que hay que hacer frente, o es el aumento estacional habitual que se observa en esa época, o quizá se deba a un error o cambio en la colecta de datos.</a:t>
            </a:r>
          </a:p>
          <a:p>
            <a:pPr marL="770255" lvl="1" indent="-295910">
              <a:lnSpc>
                <a:spcPct val="115000"/>
              </a:lnSpc>
              <a:buFont typeface="Symbol" panose="05050102010706020507" pitchFamily="18" charset="2"/>
              <a:buChar char=""/>
            </a:pPr>
            <a:r>
              <a:rPr lang="es-GT" noProof="0">
                <a:latin typeface="+mn-lt"/>
                <a:ea typeface="Times New Roman" panose="02020603050405020304" pitchFamily="18" charset="0"/>
                <a:cs typeface="Times New Roman" panose="02020603050405020304" pitchFamily="18" charset="0"/>
              </a:rPr>
              <a:t>Tenga en cuenta que, en el caso de algunas enfermedades (</a:t>
            </a:r>
            <a:r>
              <a:rPr lang="es-GT" i="1" noProof="0">
                <a:latin typeface="+mn-lt"/>
                <a:ea typeface="Times New Roman" panose="02020603050405020304" pitchFamily="18" charset="0"/>
                <a:cs typeface="Times New Roman" panose="02020603050405020304" pitchFamily="18" charset="0"/>
              </a:rPr>
              <a:t>como el ébola o la poliomielitis</a:t>
            </a:r>
            <a:r>
              <a:rPr lang="es-GT" noProof="0">
                <a:latin typeface="+mn-lt"/>
                <a:ea typeface="Times New Roman" panose="02020603050405020304" pitchFamily="18" charset="0"/>
                <a:cs typeface="Times New Roman" panose="02020603050405020304" pitchFamily="18" charset="0"/>
              </a:rPr>
              <a:t>), un solo caso representa una amenaza para la salud pública que requiere tomar acciones para hacerle frente.</a:t>
            </a:r>
          </a:p>
          <a:p>
            <a:pPr marL="474254" lvl="1" indent="0">
              <a:lnSpc>
                <a:spcPct val="115000"/>
              </a:lnSpc>
              <a:buFont typeface="Symbol" panose="05050102010706020507" pitchFamily="18" charset="2"/>
              <a:buNone/>
            </a:pPr>
            <a:endParaRPr lang="es-GT" noProof="0">
              <a:latin typeface="+mn-lt"/>
              <a:ea typeface="Times New Roman" panose="02020603050405020304" pitchFamily="18" charset="0"/>
              <a:cs typeface="Times New Roman" panose="02020603050405020304" pitchFamily="18" charset="0"/>
            </a:endParaRPr>
          </a:p>
          <a:p>
            <a:pPr marL="171450" indent="-171450">
              <a:lnSpc>
                <a:spcPct val="115000"/>
              </a:lnSpc>
              <a:buFont typeface="Arial" panose="020B0604020202020204" pitchFamily="34" charset="0"/>
              <a:buChar char="•"/>
            </a:pPr>
            <a:r>
              <a:rPr lang="es-GT" b="1" u="sng" noProof="0">
                <a:latin typeface="+mn-lt"/>
              </a:rPr>
              <a:t>Diga: </a:t>
            </a:r>
            <a:r>
              <a:rPr lang="es-GT" noProof="0">
                <a:latin typeface="+mn-lt"/>
                <a:ea typeface="MS PGothic"/>
                <a:cs typeface="Calibri"/>
              </a:rPr>
              <a:t>A continuación, la información obtenida de la vigilancia debe </a:t>
            </a:r>
            <a:r>
              <a:rPr lang="es-GT" b="1" noProof="0">
                <a:latin typeface="+mn-lt"/>
                <a:ea typeface="MS PGothic"/>
                <a:cs typeface="Calibri"/>
              </a:rPr>
              <a:t>comunicarse </a:t>
            </a:r>
            <a:r>
              <a:rPr lang="es-GT" noProof="0">
                <a:latin typeface="+mn-lt"/>
                <a:ea typeface="MS PGothic"/>
                <a:cs typeface="Calibri"/>
              </a:rPr>
              <a:t>oportunamente a quienes necesiten conocerla, por ejemplo: </a:t>
            </a:r>
            <a:endParaRPr lang="es-GT" noProof="0">
              <a:latin typeface="+mn-lt"/>
              <a:ea typeface="Times New Roman" panose="02020603050405020304" pitchFamily="18" charset="0"/>
              <a:cs typeface="Times New Roman" panose="02020603050405020304" pitchFamily="18" charset="0"/>
            </a:endParaRPr>
          </a:p>
          <a:p>
            <a:pPr marL="770255" lvl="1" indent="-295910">
              <a:lnSpc>
                <a:spcPct val="115000"/>
              </a:lnSpc>
              <a:buFont typeface="Courier New" panose="02070309020205020404" pitchFamily="49" charset="0"/>
              <a:buChar char="o"/>
            </a:pPr>
            <a:r>
              <a:rPr lang="es-GT" noProof="0">
                <a:latin typeface="+mn-lt"/>
                <a:ea typeface="Times New Roman" panose="02020603050405020304" pitchFamily="18" charset="0"/>
                <a:cs typeface="Calibri"/>
              </a:rPr>
              <a:t>Los </a:t>
            </a:r>
            <a:r>
              <a:rPr lang="es-GT" noProof="0">
                <a:latin typeface="+mn-lt"/>
                <a:ea typeface="MS PGothic"/>
                <a:cs typeface="Calibri"/>
              </a:rPr>
              <a:t>niveles </a:t>
            </a:r>
            <a:r>
              <a:rPr lang="es-GT" noProof="0">
                <a:latin typeface="+mn-lt"/>
                <a:ea typeface="Times New Roman" panose="02020603050405020304" pitchFamily="18" charset="0"/>
                <a:cs typeface="Calibri"/>
              </a:rPr>
              <a:t>superiores </a:t>
            </a:r>
            <a:r>
              <a:rPr lang="es-GT" noProof="0">
                <a:latin typeface="+mn-lt"/>
                <a:ea typeface="MS PGothic"/>
                <a:cs typeface="Calibri"/>
              </a:rPr>
              <a:t>de los ministerios, los responsables de tomar medidas y los que originalmente reportaron los datos.</a:t>
            </a:r>
          </a:p>
          <a:p>
            <a:pPr marL="770255" lvl="1" indent="-295910">
              <a:lnSpc>
                <a:spcPct val="115000"/>
              </a:lnSpc>
              <a:buFont typeface="Courier New" panose="02070309020205020404" pitchFamily="49" charset="0"/>
              <a:buChar char="o"/>
            </a:pPr>
            <a:r>
              <a:rPr lang="es-GT" noProof="0">
                <a:latin typeface="+mn-lt"/>
                <a:ea typeface="Times New Roman" panose="02020603050405020304" pitchFamily="18" charset="0"/>
                <a:cs typeface="Times New Roman" panose="02020603050405020304" pitchFamily="18" charset="0"/>
              </a:rPr>
              <a:t>Médicos </a:t>
            </a:r>
            <a:r>
              <a:rPr lang="es-GT" noProof="0">
                <a:latin typeface="+mn-lt"/>
                <a:ea typeface="MS PGothic" panose="020B0600070205080204" pitchFamily="34" charset="-128"/>
                <a:cs typeface="Times New Roman" panose="02020603050405020304" pitchFamily="18" charset="0"/>
              </a:rPr>
              <a:t>que utilizan la información para el diagnóstico y el tratamiento.</a:t>
            </a:r>
            <a:endParaRPr lang="es-GT" noProof="0">
              <a:latin typeface="+mn-lt"/>
              <a:ea typeface="Times New Roman" panose="02020603050405020304" pitchFamily="18" charset="0"/>
              <a:cs typeface="Times New Roman" panose="02020603050405020304" pitchFamily="18" charset="0"/>
            </a:endParaRPr>
          </a:p>
          <a:p>
            <a:pPr marL="770255" lvl="1" indent="-295910">
              <a:lnSpc>
                <a:spcPct val="115000"/>
              </a:lnSpc>
              <a:buFont typeface="Courier New" panose="02070309020205020404" pitchFamily="49" charset="0"/>
              <a:buChar char="o"/>
            </a:pPr>
            <a:r>
              <a:rPr lang="es-GT" noProof="0">
                <a:latin typeface="+mn-lt"/>
                <a:ea typeface="MS PGothic" panose="020B0600070205080204" pitchFamily="34" charset="-128"/>
                <a:cs typeface="Times New Roman" panose="02020603050405020304" pitchFamily="18" charset="0"/>
              </a:rPr>
              <a:t>Otros sectores que puedan aportar datos o necesiten conocerlos (</a:t>
            </a:r>
            <a:r>
              <a:rPr lang="es-GT" i="1" noProof="0">
                <a:latin typeface="+mn-lt"/>
                <a:ea typeface="MS PGothic" panose="020B0600070205080204" pitchFamily="34" charset="-128"/>
                <a:cs typeface="Times New Roman" panose="02020603050405020304" pitchFamily="18" charset="0"/>
              </a:rPr>
              <a:t>por ejemplo, las tendencias de los datos de vigilancia de la rabia pueden compartirse con los Ministerios de Salud, Agricultura y/o Vida Silvestre</a:t>
            </a:r>
            <a:r>
              <a:rPr lang="es-GT" noProof="0">
                <a:latin typeface="+mn-lt"/>
                <a:ea typeface="MS PGothic" panose="020B0600070205080204" pitchFamily="34" charset="-128"/>
                <a:cs typeface="Times New Roman" panose="02020603050405020304" pitchFamily="18" charset="0"/>
              </a:rPr>
              <a:t>).</a:t>
            </a:r>
          </a:p>
          <a:p>
            <a:pPr marL="474254" lvl="1" indent="0">
              <a:lnSpc>
                <a:spcPct val="115000"/>
              </a:lnSpc>
              <a:buFont typeface="Symbol" panose="05050102010706020507" pitchFamily="18" charset="2"/>
              <a:buNone/>
            </a:pPr>
            <a:endParaRPr lang="es-GT" noProof="0">
              <a:latin typeface="+mn-lt"/>
              <a:ea typeface="Times New Roman" panose="02020603050405020304" pitchFamily="18" charset="0"/>
              <a:cs typeface="Times New Roman" panose="02020603050405020304" pitchFamily="18" charset="0"/>
            </a:endParaRPr>
          </a:p>
          <a:p>
            <a:pPr marL="171450" indent="-171450">
              <a:lnSpc>
                <a:spcPct val="115000"/>
              </a:lnSpc>
              <a:buFont typeface="Arial" panose="020B0604020202020204" pitchFamily="34" charset="0"/>
              <a:buChar char="•"/>
            </a:pPr>
            <a:r>
              <a:rPr lang="es-GT" b="1" u="sng" noProof="0">
                <a:latin typeface="+mn-lt"/>
              </a:rPr>
              <a:t>Diga: </a:t>
            </a:r>
            <a:r>
              <a:rPr lang="es-GT" noProof="0">
                <a:latin typeface="+mn-lt"/>
                <a:ea typeface="MS PGothic"/>
                <a:cs typeface="Calibri"/>
              </a:rPr>
              <a:t>Por último, </a:t>
            </a:r>
            <a:r>
              <a:rPr lang="es-GT" b="1" noProof="0">
                <a:latin typeface="+mn-lt"/>
                <a:ea typeface="MS PGothic"/>
                <a:cs typeface="Calibri"/>
              </a:rPr>
              <a:t>actuar </a:t>
            </a:r>
            <a:r>
              <a:rPr lang="es-GT" noProof="0">
                <a:latin typeface="+mn-lt"/>
                <a:ea typeface="MS PGothic"/>
                <a:cs typeface="Calibri"/>
              </a:rPr>
              <a:t>que puede ser investigar un caso o un brote, un aumento o cambio en las pruebas de laboratorio, la aplicación de medidas de control y prevención, un cambio de política o práctica, o la necesidad de recopilar información adicional.</a:t>
            </a:r>
          </a:p>
          <a:p>
            <a:pPr marL="0" indent="0">
              <a:lnSpc>
                <a:spcPct val="115000"/>
              </a:lnSpc>
              <a:buFont typeface="Arial" panose="020B0604020202020204" pitchFamily="34" charset="0"/>
              <a:buNone/>
            </a:pPr>
            <a:endParaRPr lang="es-GT" noProof="0">
              <a:latin typeface="+mn-lt"/>
              <a:ea typeface="MS PGothic" panose="020B0600070205080204" pitchFamily="34" charset="-128"/>
              <a:cs typeface="Times New Roman" panose="02020603050405020304" pitchFamily="18" charset="0"/>
            </a:endParaRPr>
          </a:p>
          <a:p>
            <a:pPr marL="171450" indent="-171450">
              <a:lnSpc>
                <a:spcPct val="115000"/>
              </a:lnSpc>
              <a:buFont typeface="Arial" panose="020B0604020202020204" pitchFamily="34" charset="0"/>
              <a:buChar char="•"/>
            </a:pPr>
            <a:r>
              <a:rPr lang="es-GT" b="1" u="sng" noProof="0">
                <a:latin typeface="+mn-lt"/>
                <a:ea typeface="Times New Roman" panose="02020603050405020304" pitchFamily="18" charset="0"/>
                <a:cs typeface="Times New Roman" panose="02020603050405020304" pitchFamily="18" charset="0"/>
              </a:rPr>
              <a:t>Pregunte a </a:t>
            </a:r>
            <a:r>
              <a:rPr lang="es-GT" noProof="0">
                <a:latin typeface="+mn-lt"/>
                <a:ea typeface="Times New Roman" panose="02020603050405020304" pitchFamily="18" charset="0"/>
                <a:cs typeface="Times New Roman" panose="02020603050405020304" pitchFamily="18" charset="0"/>
              </a:rPr>
              <a:t>los participantes si tienen alguna duda sobre este ciclo de vigilancia de la </a:t>
            </a:r>
            <a:r>
              <a:rPr lang="en-US" sz="1200" b="0">
                <a:latin typeface="+mn-lt"/>
                <a:ea typeface="Times New Roman" panose="02020603050405020304" pitchFamily="18" charset="0"/>
                <a:cs typeface="Times New Roman" panose="02020603050405020304" pitchFamily="18" charset="0"/>
              </a:rPr>
              <a:t>salud pública</a:t>
            </a:r>
            <a:r>
              <a:rPr lang="es-GT" noProof="0">
                <a:latin typeface="+mn-lt"/>
                <a:ea typeface="Times New Roman" panose="02020603050405020304" pitchFamily="18" charset="0"/>
                <a:cs typeface="Times New Roman" panose="02020603050405020304" pitchFamily="18" charset="0"/>
              </a:rPr>
              <a:t>.  </a:t>
            </a:r>
          </a:p>
          <a:p>
            <a:pPr marL="171450" indent="-171450">
              <a:lnSpc>
                <a:spcPct val="115000"/>
              </a:lnSpc>
              <a:buFont typeface="Arial" panose="020B0604020202020204" pitchFamily="34" charset="0"/>
              <a:buChar char="•"/>
            </a:pPr>
            <a:endParaRPr lang="es-GT" b="1" u="sng" noProof="0">
              <a:latin typeface="+mn-lt"/>
              <a:ea typeface="Times New Roman" panose="02020603050405020304" pitchFamily="18" charset="0"/>
              <a:cs typeface="Times New Roman" panose="02020603050405020304" pitchFamily="18" charset="0"/>
            </a:endParaRPr>
          </a:p>
          <a:p>
            <a:pPr marL="171450" indent="-171450">
              <a:lnSpc>
                <a:spcPct val="115000"/>
              </a:lnSpc>
              <a:buFont typeface="Arial" panose="020B0604020202020204" pitchFamily="34" charset="0"/>
              <a:buChar char="•"/>
            </a:pPr>
            <a:r>
              <a:rPr lang="es-GT" b="1" u="sng" noProof="0">
                <a:latin typeface="+mn-lt"/>
                <a:ea typeface="Times New Roman" panose="02020603050405020304" pitchFamily="18" charset="0"/>
                <a:cs typeface="Times New Roman" panose="02020603050405020304" pitchFamily="18" charset="0"/>
              </a:rPr>
              <a:t>Acepte </a:t>
            </a:r>
            <a:r>
              <a:rPr lang="es-GT" noProof="0">
                <a:latin typeface="+mn-lt"/>
                <a:ea typeface="Times New Roman" panose="02020603050405020304" pitchFamily="18" charset="0"/>
                <a:cs typeface="Times New Roman" panose="02020603050405020304" pitchFamily="18" charset="0"/>
              </a:rPr>
              <a:t>y responda a las preguntas.</a:t>
            </a:r>
          </a:p>
          <a:p>
            <a:pPr>
              <a:lnSpc>
                <a:spcPct val="115000"/>
              </a:lnSpc>
            </a:pPr>
            <a:endParaRPr lang="es-GT" sz="1200" b="1" noProof="0">
              <a:latin typeface="+mn-lt"/>
              <a:ea typeface="MS PGothic" panose="020B0600070205080204" pitchFamily="34" charset="-128"/>
              <a:cs typeface="Times New Roman" panose="02020603050405020304" pitchFamily="18" charset="0"/>
            </a:endParaRPr>
          </a:p>
          <a:p>
            <a:pPr marL="171450" indent="-171450">
              <a:lnSpc>
                <a:spcPct val="115000"/>
              </a:lnSpc>
              <a:buFont typeface="Arial" panose="020B0604020202020204" pitchFamily="34" charset="0"/>
              <a:buChar char="•"/>
            </a:pPr>
            <a:r>
              <a:rPr lang="es-GT" sz="1200" noProof="0">
                <a:latin typeface="+mn-lt"/>
                <a:ea typeface="MS PGothic" panose="020B0600070205080204" pitchFamily="34" charset="-128"/>
                <a:cs typeface="Times New Roman" panose="02020603050405020304" pitchFamily="18" charset="0"/>
              </a:rPr>
              <a:t>Resuma </a:t>
            </a:r>
            <a:r>
              <a:rPr lang="es-GT" sz="1200" b="1" u="sng" noProof="0">
                <a:latin typeface="+mn-lt"/>
                <a:ea typeface="MS PGothic" panose="020B0600070205080204" pitchFamily="34" charset="-128"/>
                <a:cs typeface="Times New Roman" panose="02020603050405020304" pitchFamily="18" charset="0"/>
              </a:rPr>
              <a:t>diciendo</a:t>
            </a:r>
            <a:r>
              <a:rPr lang="es-GT" sz="1200" noProof="0">
                <a:latin typeface="+mn-lt"/>
                <a:ea typeface="MS PGothic" panose="020B0600070205080204" pitchFamily="34" charset="-128"/>
                <a:cs typeface="Times New Roman" panose="02020603050405020304" pitchFamily="18" charset="0"/>
              </a:rPr>
              <a:t>: Monitorear los pasos del ciclo de la vigilancia debe ser un proceso continuo </a:t>
            </a:r>
            <a:r>
              <a:rPr lang="es-GT" sz="1200" b="1" noProof="0">
                <a:latin typeface="+mn-lt"/>
                <a:ea typeface="MS PGothic" panose="020B0600070205080204" pitchFamily="34" charset="-128"/>
                <a:cs typeface="Times New Roman" panose="02020603050405020304" pitchFamily="18" charset="0"/>
              </a:rPr>
              <a:t>&lt;CLICK&gt;</a:t>
            </a:r>
            <a:r>
              <a:rPr lang="es-GT" sz="1200" noProof="0">
                <a:latin typeface="+mn-lt"/>
                <a:ea typeface="MS PGothic" panose="020B0600070205080204" pitchFamily="34" charset="-128"/>
                <a:cs typeface="Times New Roman" panose="02020603050405020304" pitchFamily="18" charset="0"/>
              </a:rPr>
              <a:t>.</a:t>
            </a:r>
          </a:p>
          <a:p>
            <a:pPr marL="628650" lvl="1" indent="-171450">
              <a:lnSpc>
                <a:spcPct val="115000"/>
              </a:lnSpc>
              <a:buFont typeface="Arial" panose="020B0604020202020204" pitchFamily="34" charset="0"/>
              <a:buChar char="•"/>
            </a:pPr>
            <a:endParaRPr lang="es-GT" sz="1200" noProof="0">
              <a:latin typeface="+mn-lt"/>
              <a:ea typeface="MS PGothic" panose="020B0600070205080204" pitchFamily="34" charset="-128"/>
              <a:cs typeface="Times New Roman" panose="02020603050405020304" pitchFamily="18" charset="0"/>
            </a:endParaRPr>
          </a:p>
          <a:p>
            <a:pPr marL="171450" lvl="0" indent="-171450">
              <a:lnSpc>
                <a:spcPct val="115000"/>
              </a:lnSpc>
              <a:buFont typeface="Arial" panose="020B0604020202020204" pitchFamily="34" charset="0"/>
              <a:buChar char="•"/>
            </a:pPr>
            <a:r>
              <a:rPr lang="es-GT" sz="1200" b="1" u="sng" noProof="0">
                <a:latin typeface="+mn-lt"/>
                <a:ea typeface="MS PGothic" panose="020B0600070205080204" pitchFamily="34" charset="-128"/>
                <a:cs typeface="Times New Roman" panose="02020603050405020304" pitchFamily="18" charset="0"/>
              </a:rPr>
              <a:t>Pregunte a </a:t>
            </a:r>
            <a:r>
              <a:rPr lang="es-GT" sz="1200" noProof="0">
                <a:latin typeface="+mn-lt"/>
                <a:ea typeface="MS PGothic" panose="020B0600070205080204" pitchFamily="34" charset="-128"/>
                <a:cs typeface="Times New Roman" panose="02020603050405020304" pitchFamily="18" charset="0"/>
              </a:rPr>
              <a:t>los participantes qué preguntas deben formularse durante el monitoreo.  </a:t>
            </a:r>
          </a:p>
          <a:p>
            <a:pPr marL="171450" lvl="0" indent="-171450">
              <a:lnSpc>
                <a:spcPct val="115000"/>
              </a:lnSpc>
              <a:buFont typeface="Arial" panose="020B0604020202020204" pitchFamily="34" charset="0"/>
              <a:buChar char="•"/>
            </a:pPr>
            <a:endParaRPr lang="es-GT" sz="1200" noProof="0">
              <a:latin typeface="+mn-lt"/>
              <a:ea typeface="MS PGothic" panose="020B0600070205080204" pitchFamily="34" charset="-128"/>
              <a:cs typeface="Times New Roman" panose="02020603050405020304" pitchFamily="18" charset="0"/>
            </a:endParaRPr>
          </a:p>
          <a:p>
            <a:pPr marL="171450" lvl="0" indent="-171450">
              <a:lnSpc>
                <a:spcPct val="115000"/>
              </a:lnSpc>
              <a:buFont typeface="Arial" panose="020B0604020202020204" pitchFamily="34" charset="0"/>
              <a:buChar char="•"/>
            </a:pPr>
            <a:r>
              <a:rPr lang="es-GT" sz="1200" noProof="0">
                <a:latin typeface="+mn-lt"/>
                <a:ea typeface="MS PGothic" panose="020B0600070205080204" pitchFamily="34" charset="-128"/>
                <a:cs typeface="Times New Roman" panose="02020603050405020304" pitchFamily="18" charset="0"/>
              </a:rPr>
              <a:t>Resuma </a:t>
            </a:r>
            <a:r>
              <a:rPr lang="es-GT" sz="1200" b="1" u="sng" noProof="0">
                <a:latin typeface="+mn-lt"/>
                <a:ea typeface="MS PGothic" panose="020B0600070205080204" pitchFamily="34" charset="-128"/>
                <a:cs typeface="Times New Roman" panose="02020603050405020304" pitchFamily="18" charset="0"/>
              </a:rPr>
              <a:t>agradeciendo </a:t>
            </a:r>
            <a:r>
              <a:rPr lang="es-GT" sz="1200" noProof="0">
                <a:latin typeface="+mn-lt"/>
                <a:ea typeface="MS PGothic" panose="020B0600070205080204" pitchFamily="34" charset="-128"/>
                <a:cs typeface="Times New Roman" panose="02020603050405020304" pitchFamily="18" charset="0"/>
              </a:rPr>
              <a:t>las respuestas e incluyendo lo que no se haya compartido de las siguientes viñetas:</a:t>
            </a:r>
          </a:p>
          <a:p>
            <a:pPr>
              <a:lnSpc>
                <a:spcPct val="115000"/>
              </a:lnSpc>
            </a:pPr>
            <a:endParaRPr lang="es-GT" sz="1200" noProof="0">
              <a:latin typeface="+mn-lt"/>
              <a:ea typeface="Times New Roman" panose="02020603050405020304" pitchFamily="18" charset="0"/>
              <a:cs typeface="Times New Roman" panose="02020603050405020304" pitchFamily="18" charset="0"/>
            </a:endParaRPr>
          </a:p>
          <a:p>
            <a:pPr marL="1270000" lvl="2" indent="-355600">
              <a:lnSpc>
                <a:spcPct val="150000"/>
              </a:lnSpc>
              <a:buFont typeface="Courier New" panose="02070309020205020404" pitchFamily="49" charset="0"/>
              <a:buChar char="o"/>
            </a:pPr>
            <a:r>
              <a:rPr lang="es-GT" sz="1200" noProof="0">
                <a:latin typeface="+mn-lt"/>
                <a:ea typeface="MS PGothic" panose="020B0600070205080204" pitchFamily="34" charset="-128"/>
                <a:cs typeface="Times New Roman" panose="02020603050405020304" pitchFamily="18" charset="0"/>
              </a:rPr>
              <a:t>¿Los clínicos o veterinarios identifican correctamente los casos de enfermedad y no diagnostican erróneamente?</a:t>
            </a:r>
            <a:endParaRPr lang="es-GT" sz="1200" noProof="0">
              <a:latin typeface="+mn-lt"/>
              <a:ea typeface="Times New Roman" panose="02020603050405020304" pitchFamily="18" charset="0"/>
              <a:cs typeface="Times New Roman" panose="02020603050405020304" pitchFamily="18" charset="0"/>
            </a:endParaRPr>
          </a:p>
          <a:p>
            <a:pPr marL="1270000" lvl="2" indent="-355600">
              <a:lnSpc>
                <a:spcPct val="150000"/>
              </a:lnSpc>
              <a:buFont typeface="Courier New" panose="02070309020205020404" pitchFamily="49" charset="0"/>
              <a:buChar char="o"/>
            </a:pPr>
            <a:r>
              <a:rPr lang="es-GT" sz="1200" noProof="0">
                <a:latin typeface="+mn-lt"/>
                <a:ea typeface="MS PGothic" panose="020B0600070205080204" pitchFamily="34" charset="-128"/>
                <a:cs typeface="Times New Roman" panose="02020603050405020304" pitchFamily="18" charset="0"/>
              </a:rPr>
              <a:t>¿Qué proporción de casos atendidos en las clínicas se notifican realmente? ¿Hasta qué punto se llenan los formularios?</a:t>
            </a:r>
            <a:endParaRPr lang="es-GT" sz="1200" noProof="0">
              <a:latin typeface="+mn-lt"/>
              <a:ea typeface="Times New Roman" panose="02020603050405020304" pitchFamily="18" charset="0"/>
              <a:cs typeface="Times New Roman" panose="02020603050405020304" pitchFamily="18" charset="0"/>
            </a:endParaRPr>
          </a:p>
          <a:p>
            <a:pPr marL="1270000" lvl="2" indent="-355600">
              <a:lnSpc>
                <a:spcPct val="150000"/>
              </a:lnSpc>
              <a:buFont typeface="Courier New" panose="02070309020205020404" pitchFamily="49" charset="0"/>
              <a:buChar char="o"/>
            </a:pPr>
            <a:r>
              <a:rPr lang="es-GT" sz="1200" noProof="0">
                <a:latin typeface="+mn-lt"/>
                <a:ea typeface="MS PGothic" panose="020B0600070205080204" pitchFamily="34" charset="-128"/>
                <a:cs typeface="Times New Roman" panose="02020603050405020304" pitchFamily="18" charset="0"/>
              </a:rPr>
              <a:t>¿Se revisan los datos semanalmente, o los formularios se acumulan en escritorio o en cajas, sin ser revisados ni resumidos?</a:t>
            </a:r>
            <a:endParaRPr lang="es-GT" sz="1200" noProof="0">
              <a:latin typeface="+mn-lt"/>
              <a:ea typeface="Times New Roman" panose="02020603050405020304" pitchFamily="18" charset="0"/>
              <a:cs typeface="Times New Roman" panose="02020603050405020304" pitchFamily="18" charset="0"/>
            </a:endParaRPr>
          </a:p>
          <a:p>
            <a:pPr marL="1270000" lvl="2" indent="-355600">
              <a:lnSpc>
                <a:spcPct val="150000"/>
              </a:lnSpc>
              <a:buFont typeface="Courier New" panose="02070309020205020404" pitchFamily="49" charset="0"/>
              <a:buChar char="o"/>
            </a:pPr>
            <a:r>
              <a:rPr lang="es-GT" sz="1200" noProof="0">
                <a:latin typeface="+mn-lt"/>
                <a:ea typeface="MS PGothic" panose="020B0600070205080204" pitchFamily="34" charset="-128"/>
                <a:cs typeface="Times New Roman" panose="02020603050405020304" pitchFamily="18" charset="0"/>
              </a:rPr>
              <a:t>Si los datos de vigilancia proceden de múltiples fuentes, ¿se reciben y combinan de manera oportuna?</a:t>
            </a:r>
            <a:endParaRPr lang="es-GT" sz="1200" noProof="0">
              <a:latin typeface="+mn-lt"/>
              <a:ea typeface="Times New Roman" panose="02020603050405020304" pitchFamily="18" charset="0"/>
              <a:cs typeface="Times New Roman" panose="02020603050405020304" pitchFamily="18" charset="0"/>
            </a:endParaRPr>
          </a:p>
          <a:p>
            <a:pPr marL="1270000" lvl="2" indent="-355600">
              <a:lnSpc>
                <a:spcPct val="150000"/>
              </a:lnSpc>
              <a:buFont typeface="Courier New" panose="02070309020205020404" pitchFamily="49" charset="0"/>
              <a:buChar char="o"/>
            </a:pPr>
            <a:r>
              <a:rPr lang="es-GT" sz="1200" noProof="0">
                <a:latin typeface="+mn-lt"/>
                <a:ea typeface="MS PGothic" panose="020B0600070205080204" pitchFamily="34" charset="-128"/>
                <a:cs typeface="Times New Roman" panose="02020603050405020304" pitchFamily="18" charset="0"/>
              </a:rPr>
              <a:t>Aunque se revisen los formularios o resúmenes, ¿se pregunta alguien qué significan los datos?</a:t>
            </a:r>
            <a:endParaRPr lang="es-GT" sz="1200" noProof="0">
              <a:latin typeface="+mn-lt"/>
              <a:ea typeface="Times New Roman" panose="02020603050405020304" pitchFamily="18" charset="0"/>
              <a:cs typeface="Times New Roman" panose="02020603050405020304" pitchFamily="18" charset="0"/>
            </a:endParaRPr>
          </a:p>
          <a:p>
            <a:pPr marL="1270000" lvl="2" indent="-355600">
              <a:lnSpc>
                <a:spcPct val="150000"/>
              </a:lnSpc>
              <a:buFont typeface="Courier New" panose="02070309020205020404" pitchFamily="49" charset="0"/>
              <a:buChar char="o"/>
            </a:pPr>
            <a:r>
              <a:rPr lang="es-GT" sz="1200" noProof="0">
                <a:latin typeface="+mn-lt"/>
                <a:ea typeface="MS PGothic" panose="020B0600070205080204" pitchFamily="34" charset="-128"/>
                <a:cs typeface="Times New Roman" panose="02020603050405020304" pitchFamily="18" charset="0"/>
              </a:rPr>
              <a:t>¿Con qué frecuencia se comunican las conclusiones importantes a los socios/sectores pertinentes y a los funcionarios de mayor rango del Ministerio?  ¿Con qué frecuencia se comunican las conclusiones importantes a los proveedores de salud que atienden a los pacientes, para que sepan lo que está ocurriendo en la comunidad?</a:t>
            </a:r>
            <a:endParaRPr lang="es-GT" sz="1200" noProof="0">
              <a:latin typeface="+mn-lt"/>
              <a:ea typeface="Times New Roman" panose="02020603050405020304" pitchFamily="18" charset="0"/>
              <a:cs typeface="Times New Roman" panose="02020603050405020304" pitchFamily="18" charset="0"/>
            </a:endParaRPr>
          </a:p>
          <a:p>
            <a:pPr marL="1270000" lvl="2" indent="-355600">
              <a:lnSpc>
                <a:spcPct val="150000"/>
              </a:lnSpc>
              <a:buFont typeface="Courier New" panose="02070309020205020404" pitchFamily="49" charset="0"/>
              <a:buChar char="o"/>
            </a:pPr>
            <a:r>
              <a:rPr lang="es-GT" sz="1200" noProof="0">
                <a:latin typeface="+mn-lt"/>
                <a:ea typeface="MS PGothic"/>
                <a:cs typeface="Calibri"/>
              </a:rPr>
              <a:t>¿Se toman medidas cuando se detecta un problema?</a:t>
            </a:r>
            <a:br>
              <a:rPr lang="es-GT" sz="1200" noProof="0">
                <a:latin typeface="+mn-lt"/>
                <a:ea typeface="Times New Roman" panose="02020603050405020304" pitchFamily="18" charset="0"/>
                <a:cs typeface="+mn-lt"/>
              </a:rPr>
            </a:br>
            <a:r>
              <a:rPr lang="es-GT" sz="1200" noProof="0">
                <a:latin typeface="+mn-lt"/>
                <a:ea typeface="MS PGothic"/>
                <a:cs typeface="Calibri"/>
              </a:rPr>
              <a:t> </a:t>
            </a:r>
          </a:p>
          <a:p>
            <a:pPr>
              <a:spcBef>
                <a:spcPts val="1245"/>
              </a:spcBef>
              <a:spcAft>
                <a:spcPts val="622"/>
              </a:spcAft>
            </a:pPr>
            <a:endParaRPr lang="es-GT" sz="1200" b="0" u="none" noProof="0">
              <a:latin typeface="+mn-lt"/>
              <a:ea typeface="Times New Roman" panose="02020603050405020304" pitchFamily="18"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064EA7F3-87C3-4B9C-A326-5DF204C82D74}" type="slidenum">
              <a:rPr lang="en-US" smtClean="0"/>
              <a:t>5</a:t>
            </a:fld>
            <a:endParaRPr lang="en-US"/>
          </a:p>
        </p:txBody>
      </p:sp>
    </p:spTree>
    <p:extLst>
      <p:ext uri="{BB962C8B-B14F-4D97-AF65-F5344CB8AC3E}">
        <p14:creationId xmlns:p14="http://schemas.microsoft.com/office/powerpoint/2010/main" val="14967235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sz="1200" b="1" u="none">
                <a:latin typeface="+mn-lt"/>
              </a:rPr>
              <a:t>Notas para el instructor:</a:t>
            </a:r>
          </a:p>
          <a:p>
            <a:endParaRPr lang="es-GT" sz="1200" b="0" u="none">
              <a:latin typeface="+mn-lt"/>
            </a:endParaRPr>
          </a:p>
          <a:p>
            <a:pPr marL="171450" marR="0" lvl="0" indent="-171450" algn="l" defTabSz="914400" rtl="0" eaLnBrk="1" fontAlgn="auto" latinLnBrk="0" hangingPunct="1">
              <a:lnSpc>
                <a:spcPct val="100000"/>
              </a:lnSpc>
              <a:spcBef>
                <a:spcPts val="1245"/>
              </a:spcBef>
              <a:spcAft>
                <a:spcPts val="622"/>
              </a:spcAft>
              <a:buClrTx/>
              <a:buSzTx/>
              <a:buFont typeface="Arial" panose="020B0604020202020204" pitchFamily="34" charset="0"/>
              <a:buChar char="•"/>
              <a:tabLst/>
              <a:defRPr/>
            </a:pPr>
            <a:r>
              <a:rPr lang="es-GT" sz="1200" b="1" i="0" u="sng">
                <a:solidFill>
                  <a:srgbClr val="00810B"/>
                </a:solidFill>
                <a:latin typeface="+mn-lt"/>
                <a:ea typeface="MS PGothic" panose="020B0600070205080204" pitchFamily="34" charset="-128"/>
              </a:rPr>
              <a:t>Pida a </a:t>
            </a:r>
            <a:r>
              <a:rPr lang="es-GT" sz="1200" b="0" i="0" u="none" noProof="0">
                <a:solidFill>
                  <a:srgbClr val="00810B"/>
                </a:solidFill>
                <a:latin typeface="+mn-lt"/>
                <a:ea typeface="MS PGothic" panose="020B0600070205080204" pitchFamily="34" charset="-128"/>
              </a:rPr>
              <a:t>los participantes que saquen su </a:t>
            </a:r>
            <a:r>
              <a:rPr lang="es-GT" sz="1200" b="0" i="0" u="none" noProof="0">
                <a:latin typeface="+mn-lt"/>
                <a:ea typeface="MS PGothic" panose="020B0600070205080204" pitchFamily="34" charset="-128"/>
              </a:rPr>
              <a:t>"</a:t>
            </a:r>
            <a:r>
              <a:rPr lang="es-GT" sz="1200" b="0" i="0" u="none">
                <a:latin typeface="+mn-lt"/>
                <a:ea typeface="MS PGothic" panose="020B0600070205080204" pitchFamily="34" charset="-128"/>
              </a:rPr>
              <a:t>Cuaderno de ejercicios </a:t>
            </a:r>
            <a:r>
              <a:rPr lang="es-GT" sz="1200" b="0" i="0" u="none" noProof="0">
                <a:latin typeface="+mn-lt"/>
                <a:ea typeface="MS PGothic" panose="020B0600070205080204" pitchFamily="34" charset="-128"/>
              </a:rPr>
              <a:t>del participante</a:t>
            </a:r>
            <a:r>
              <a:rPr lang="es-GT" sz="1200" b="0" i="0" u="none">
                <a:latin typeface="+mn-lt"/>
                <a:ea typeface="MS PGothic" panose="020B0600070205080204" pitchFamily="34" charset="-128"/>
              </a:rPr>
              <a:t>" para practicar</a:t>
            </a:r>
            <a:r>
              <a:rPr lang="es-GT" sz="1200" b="0" i="0" u="none">
                <a:solidFill>
                  <a:srgbClr val="00810B"/>
                </a:solidFill>
                <a:latin typeface="+mn-lt"/>
                <a:ea typeface="MS PGothic" panose="020B0600070205080204" pitchFamily="34" charset="-128"/>
              </a:rPr>
              <a:t>: « Pasos del ciclo de vigilancia ».</a:t>
            </a:r>
          </a:p>
          <a:p>
            <a:pPr marL="171450" indent="-171450">
              <a:spcBef>
                <a:spcPts val="1245"/>
              </a:spcBef>
              <a:spcAft>
                <a:spcPts val="622"/>
              </a:spcAft>
              <a:buFont typeface="Arial" panose="020B0604020202020204" pitchFamily="34" charset="0"/>
              <a:buChar char="•"/>
            </a:pPr>
            <a:endParaRPr lang="es-GT" b="1" i="0">
              <a:latin typeface="+mn-lt"/>
              <a:ea typeface="MS PGothic"/>
            </a:endParaRPr>
          </a:p>
          <a:p>
            <a:pPr marL="171450" lvl="0" indent="-171450">
              <a:spcBef>
                <a:spcPts val="1245"/>
              </a:spcBef>
              <a:spcAft>
                <a:spcPts val="622"/>
              </a:spcAft>
              <a:buFont typeface="Wingdings" panose="05000000000000000000" pitchFamily="2" charset="2"/>
              <a:buChar char="v"/>
            </a:pPr>
            <a:r>
              <a:rPr lang="es-GT" sz="1200" b="1" i="1" u="none">
                <a:latin typeface="+mn-lt"/>
                <a:ea typeface="MS PGothic"/>
              </a:rPr>
              <a:t>Tiempo total del ejercicio: 25 minutos</a:t>
            </a:r>
            <a:endParaRPr lang="es-GT" sz="1200" b="1" i="1" u="none">
              <a:latin typeface="+mn-lt"/>
              <a:ea typeface="MS PGothic"/>
              <a:cs typeface="Calibri"/>
            </a:endParaRPr>
          </a:p>
          <a:p>
            <a:pPr>
              <a:spcBef>
                <a:spcPts val="1245"/>
              </a:spcBef>
              <a:spcAft>
                <a:spcPts val="622"/>
              </a:spcAft>
            </a:pPr>
            <a:endParaRPr lang="es-GT" i="1">
              <a:latin typeface="+mn-lt"/>
              <a:ea typeface="MS PGothic"/>
              <a:cs typeface="Calibri"/>
            </a:endParaRPr>
          </a:p>
          <a:p>
            <a:pPr lvl="1">
              <a:spcBef>
                <a:spcPts val="1245"/>
              </a:spcBef>
              <a:spcAft>
                <a:spcPts val="622"/>
              </a:spcAft>
            </a:pPr>
            <a:r>
              <a:rPr lang="es-GT" b="1" i="1" u="sng">
                <a:latin typeface="+mn-lt"/>
                <a:ea typeface="MS PGothic"/>
                <a:cs typeface="Calibri"/>
              </a:rPr>
              <a:t>Parte 1 </a:t>
            </a:r>
            <a:r>
              <a:rPr lang="es-GT" b="1" i="1">
                <a:latin typeface="+mn-lt"/>
                <a:ea typeface="MS PGothic"/>
                <a:cs typeface="Calibri"/>
              </a:rPr>
              <a:t>- Asignar puntuaciones (8 minutos)</a:t>
            </a:r>
            <a:endParaRPr lang="es-GT" sz="1200" b="1" i="1" u="none">
              <a:latin typeface="+mn-lt"/>
              <a:ea typeface="MS PGothic"/>
              <a:cs typeface="Calibri"/>
            </a:endParaRPr>
          </a:p>
          <a:p>
            <a:pPr marL="685800" lvl="1" indent="-228600">
              <a:lnSpc>
                <a:spcPct val="115000"/>
              </a:lnSpc>
              <a:buFont typeface="+mj-lt"/>
              <a:buAutoNum type="arabicPeriod"/>
            </a:pPr>
            <a:r>
              <a:rPr lang="es-GT" sz="1200" b="1" i="1" u="none">
                <a:latin typeface="+mn-lt"/>
                <a:ea typeface="Times New Roman" panose="02020603050405020304" pitchFamily="18" charset="0"/>
                <a:cs typeface="Times New Roman" panose="02020603050405020304" pitchFamily="18" charset="0"/>
              </a:rPr>
              <a:t>Divida el grupo por ministerios/sectores en grupos de 3-4 personas.</a:t>
            </a:r>
            <a:endParaRPr lang="es-GT" sz="1200" b="1" i="1" u="none" kern="1200">
              <a:solidFill>
                <a:schemeClr val="tx1"/>
              </a:solidFill>
              <a:latin typeface="+mn-lt"/>
              <a:ea typeface="Times New Roman" panose="02020603050405020304" pitchFamily="18" charset="0"/>
              <a:cs typeface="Times New Roman" panose="02020603050405020304" pitchFamily="18" charset="0"/>
            </a:endParaRPr>
          </a:p>
          <a:p>
            <a:pPr marL="685800" lvl="1" indent="-228600">
              <a:lnSpc>
                <a:spcPct val="115000"/>
              </a:lnSpc>
              <a:buFont typeface="+mj-lt"/>
              <a:buAutoNum type="arabicPeriod"/>
            </a:pPr>
            <a:r>
              <a:rPr lang="es-GT" sz="1200" b="1" i="1" u="none" kern="1200">
                <a:solidFill>
                  <a:schemeClr val="tx1"/>
                </a:solidFill>
                <a:latin typeface="+mn-lt"/>
                <a:ea typeface="MS PGothic" panose="020B0600070205080204" pitchFamily="34" charset="-128"/>
                <a:cs typeface="Times New Roman" panose="02020603050405020304" pitchFamily="18" charset="0"/>
              </a:rPr>
              <a:t>Pida a los participantes que repasen los 6 pasos del ciclo de vigilancia.</a:t>
            </a:r>
          </a:p>
          <a:p>
            <a:pPr marL="685800" lvl="1" indent="-228600">
              <a:lnSpc>
                <a:spcPct val="115000"/>
              </a:lnSpc>
              <a:buFont typeface="+mj-lt"/>
              <a:buAutoNum type="arabicPeriod"/>
            </a:pPr>
            <a:r>
              <a:rPr lang="es-GT" sz="1200" b="1" i="1" u="none" kern="1200">
                <a:solidFill>
                  <a:schemeClr val="tx1"/>
                </a:solidFill>
                <a:latin typeface="+mn-lt"/>
                <a:ea typeface="MS PGothic" panose="020B0600070205080204" pitchFamily="34" charset="-128"/>
                <a:cs typeface="Times New Roman" panose="02020603050405020304" pitchFamily="18" charset="0"/>
              </a:rPr>
              <a:t>Trabajando solos (o juntos, si hay varios participantes del mismo ministerio/sector), los participantes deben asignar una puntuación a cada paso del ciclo de la vigilancia basándose en su propia experiencia en su sector.</a:t>
            </a:r>
            <a:r>
              <a:rPr lang="es-GT" sz="1200" b="1" i="1" u="none">
                <a:latin typeface="+mn-lt"/>
                <a:ea typeface="Times New Roman" panose="02020603050405020304" pitchFamily="18" charset="0"/>
                <a:cs typeface="Times New Roman" panose="02020603050405020304" pitchFamily="18" charset="0"/>
              </a:rPr>
              <a:t> La puntuación deberá estar comprendida entre 0 y 3. </a:t>
            </a:r>
          </a:p>
          <a:p>
            <a:pPr marL="1405707" lvl="1">
              <a:lnSpc>
                <a:spcPct val="115000"/>
              </a:lnSpc>
            </a:pPr>
            <a:r>
              <a:rPr lang="es-GT" sz="1200" b="1" i="1" u="none">
                <a:latin typeface="+mn-lt"/>
                <a:ea typeface="Times New Roman" panose="02020603050405020304" pitchFamily="18" charset="0"/>
                <a:cs typeface="Times New Roman" panose="02020603050405020304" pitchFamily="18" charset="0"/>
              </a:rPr>
              <a:t>Puntuación:</a:t>
            </a:r>
          </a:p>
          <a:p>
            <a:pPr marL="1405707" lvl="1">
              <a:lnSpc>
                <a:spcPct val="115000"/>
              </a:lnSpc>
            </a:pPr>
            <a:r>
              <a:rPr lang="es-GT" sz="1200" b="1" i="1" u="none">
                <a:solidFill>
                  <a:srgbClr val="000000"/>
                </a:solidFill>
                <a:latin typeface="+mn-lt"/>
                <a:ea typeface="Times New Roman" panose="02020603050405020304" pitchFamily="18" charset="0"/>
                <a:cs typeface="Times New Roman" panose="02020603050405020304" pitchFamily="18" charset="0"/>
              </a:rPr>
              <a:t>0 = No lo sé</a:t>
            </a:r>
          </a:p>
          <a:p>
            <a:pPr marL="1405707" marR="0" lvl="1" indent="0" algn="l" defTabSz="914400" rtl="0" eaLnBrk="1" fontAlgn="auto" latinLnBrk="0" hangingPunct="1">
              <a:lnSpc>
                <a:spcPct val="115000"/>
              </a:lnSpc>
              <a:spcBef>
                <a:spcPts val="0"/>
              </a:spcBef>
              <a:spcAft>
                <a:spcPts val="0"/>
              </a:spcAft>
              <a:buClrTx/>
              <a:buSzTx/>
              <a:buFontTx/>
              <a:buNone/>
              <a:tabLst/>
              <a:defRPr/>
            </a:pPr>
            <a:r>
              <a:rPr lang="es-GT" sz="1200" b="1" i="1" u="none">
                <a:solidFill>
                  <a:srgbClr val="000000"/>
                </a:solidFill>
                <a:latin typeface="+mn-lt"/>
                <a:ea typeface="Times New Roman" panose="02020603050405020304" pitchFamily="18" charset="0"/>
                <a:cs typeface="Times New Roman" panose="02020603050405020304" pitchFamily="18" charset="0"/>
              </a:rPr>
              <a:t>1 = Rara vez / nunca</a:t>
            </a:r>
          </a:p>
          <a:p>
            <a:pPr marL="1405707" marR="0" lvl="1" indent="0" algn="l" defTabSz="914400" rtl="0" eaLnBrk="1" fontAlgn="auto" latinLnBrk="0" hangingPunct="1">
              <a:lnSpc>
                <a:spcPct val="115000"/>
              </a:lnSpc>
              <a:spcBef>
                <a:spcPts val="0"/>
              </a:spcBef>
              <a:spcAft>
                <a:spcPts val="0"/>
              </a:spcAft>
              <a:buClrTx/>
              <a:buSzTx/>
              <a:buFontTx/>
              <a:buNone/>
              <a:tabLst/>
              <a:defRPr/>
            </a:pPr>
            <a:r>
              <a:rPr lang="es-GT" sz="1200" b="1" i="1" u="none">
                <a:solidFill>
                  <a:srgbClr val="000000"/>
                </a:solidFill>
                <a:latin typeface="+mn-lt"/>
                <a:ea typeface="Times New Roman" panose="02020603050405020304" pitchFamily="18" charset="0"/>
                <a:cs typeface="Times New Roman" panose="02020603050405020304" pitchFamily="18" charset="0"/>
              </a:rPr>
              <a:t>2 = A veces</a:t>
            </a:r>
          </a:p>
          <a:p>
            <a:pPr marL="1405707" marR="0" lvl="1" indent="0" algn="l" defTabSz="914400" rtl="0" eaLnBrk="1" fontAlgn="auto" latinLnBrk="0" hangingPunct="1">
              <a:lnSpc>
                <a:spcPct val="115000"/>
              </a:lnSpc>
              <a:spcBef>
                <a:spcPts val="0"/>
              </a:spcBef>
              <a:spcAft>
                <a:spcPts val="0"/>
              </a:spcAft>
              <a:buClrTx/>
              <a:buSzTx/>
              <a:buFontTx/>
              <a:buNone/>
              <a:tabLst/>
              <a:defRPr/>
            </a:pPr>
            <a:r>
              <a:rPr lang="es-GT" sz="1200" b="1" i="1" u="none">
                <a:solidFill>
                  <a:srgbClr val="000000"/>
                </a:solidFill>
                <a:latin typeface="+mn-lt"/>
                <a:ea typeface="Times New Roman" panose="02020603050405020304" pitchFamily="18" charset="0"/>
                <a:cs typeface="Times New Roman" panose="02020603050405020304" pitchFamily="18" charset="0"/>
              </a:rPr>
              <a:t>3 = Excelente / siempre</a:t>
            </a:r>
            <a:endParaRPr lang="es-GT" sz="1200" b="1" i="1" u="none">
              <a:latin typeface="+mn-lt"/>
              <a:ea typeface="Times New Roman" panose="02020603050405020304" pitchFamily="18" charset="0"/>
              <a:cs typeface="Times New Roman" panose="02020603050405020304" pitchFamily="18" charset="0"/>
            </a:endParaRPr>
          </a:p>
          <a:p>
            <a:pPr marL="685800" marR="0" lvl="1" indent="-228600" algn="l" defTabSz="914400" rtl="0" eaLnBrk="1" fontAlgn="auto" latinLnBrk="0" hangingPunct="1">
              <a:lnSpc>
                <a:spcPct val="115000"/>
              </a:lnSpc>
              <a:spcBef>
                <a:spcPts val="0"/>
              </a:spcBef>
              <a:spcAft>
                <a:spcPts val="0"/>
              </a:spcAft>
              <a:buClrTx/>
              <a:buSzTx/>
              <a:buFont typeface="+mj-lt"/>
              <a:buAutoNum type="arabicPeriod" startAt="4"/>
              <a:tabLst/>
              <a:defRPr/>
            </a:pPr>
            <a:r>
              <a:rPr lang="es-GT" sz="1200" b="1" i="1" u="none">
                <a:latin typeface="+mn-lt"/>
                <a:ea typeface="Times New Roman" panose="02020603050405020304" pitchFamily="18" charset="0"/>
                <a:cs typeface="Times New Roman" panose="02020603050405020304" pitchFamily="18" charset="0"/>
              </a:rPr>
              <a:t>Mencione a los participantes que sus puntuaciones sólo se utilizarán dentro del aula y que no se recopilarán ni compartirán con sus instituciones. Esto podría facilitar la disposición a compartir.</a:t>
            </a:r>
          </a:p>
          <a:p>
            <a:pPr marR="0" lvl="1" algn="l" defTabSz="914400" rtl="0" eaLnBrk="1" fontAlgn="auto" latinLnBrk="0" hangingPunct="1">
              <a:lnSpc>
                <a:spcPct val="115000"/>
              </a:lnSpc>
              <a:spcBef>
                <a:spcPts val="0"/>
              </a:spcBef>
              <a:spcAft>
                <a:spcPts val="0"/>
              </a:spcAft>
              <a:buClrTx/>
              <a:buSzTx/>
              <a:tabLst/>
              <a:defRPr/>
            </a:pPr>
            <a:endParaRPr lang="es-GT" sz="1200" b="1" i="1" u="none">
              <a:latin typeface="+mn-lt"/>
              <a:ea typeface="Times New Roman" panose="02020603050405020304" pitchFamily="18" charset="0"/>
              <a:cs typeface="Calibri"/>
            </a:endParaRPr>
          </a:p>
          <a:p>
            <a:pPr lvl="1">
              <a:lnSpc>
                <a:spcPct val="114999"/>
              </a:lnSpc>
              <a:defRPr/>
            </a:pPr>
            <a:r>
              <a:rPr lang="es-GT" b="1" i="1" u="sng">
                <a:latin typeface="+mn-lt"/>
                <a:ea typeface="Times New Roman" panose="02020603050405020304" pitchFamily="18" charset="0"/>
                <a:cs typeface="Calibri"/>
              </a:rPr>
              <a:t>Parte 2 </a:t>
            </a:r>
            <a:r>
              <a:rPr lang="es-GT" b="1" i="1">
                <a:latin typeface="+mn-lt"/>
                <a:ea typeface="Times New Roman" panose="02020603050405020304" pitchFamily="18" charset="0"/>
                <a:cs typeface="Calibri"/>
              </a:rPr>
              <a:t>- Completar el gráfico (7 minutos)</a:t>
            </a:r>
          </a:p>
          <a:p>
            <a:pPr marL="685800" lvl="1" indent="-228600">
              <a:lnSpc>
                <a:spcPct val="114999"/>
              </a:lnSpc>
              <a:buAutoNum type="arabicPeriod"/>
              <a:defRPr/>
            </a:pPr>
            <a:r>
              <a:rPr lang="es-GT" b="1" i="1"/>
              <a:t>Elabora </a:t>
            </a:r>
            <a:r>
              <a:rPr lang="es-GT" sz="1200" b="1" i="1" u="none">
                <a:latin typeface="+mn-lt"/>
                <a:ea typeface="Times New Roman" panose="02020603050405020304" pitchFamily="18" charset="0"/>
                <a:cs typeface="Calibri"/>
              </a:rPr>
              <a:t>una tabla en una cartulina o la pizarra y registre las respuestas para poder compararlas. Hay un ejemplo para esta tabla en la Guía de ejercicios.</a:t>
            </a:r>
            <a:endParaRPr lang="es-GT" b="1" i="1">
              <a:latin typeface="+mn-lt"/>
              <a:ea typeface="Times New Roman" panose="02020603050405020304" pitchFamily="18" charset="0"/>
              <a:cs typeface="Calibri"/>
            </a:endParaRPr>
          </a:p>
          <a:p>
            <a:pPr marL="685800" lvl="1" indent="-228600">
              <a:lnSpc>
                <a:spcPct val="114999"/>
              </a:lnSpc>
              <a:buAutoNum type="arabicPeriod"/>
              <a:defRPr/>
            </a:pPr>
            <a:r>
              <a:rPr lang="es-GT" sz="1200" b="1" i="1" u="none">
                <a:latin typeface="+mn-lt"/>
                <a:ea typeface="Times New Roman" panose="02020603050405020304" pitchFamily="18" charset="0"/>
                <a:cs typeface="Calibri"/>
              </a:rPr>
              <a:t>Revise las respuestas de los grupos por ministerio/sector para cada paso. Si hay varios grupos de un mismo sector, pida a cada grupo que comparta su puntuación y luego anote la puntuación consensuada en la tabla. Si no se llega a un consenso, promedie las puntuaciones.</a:t>
            </a:r>
            <a:endParaRPr lang="es-GT" b="1" i="1">
              <a:latin typeface="+mn-lt"/>
              <a:ea typeface="Times New Roman" panose="02020603050405020304" pitchFamily="18" charset="0"/>
              <a:cs typeface="Calibri"/>
            </a:endParaRPr>
          </a:p>
          <a:p>
            <a:pPr marL="685800" lvl="1" indent="-228600">
              <a:lnSpc>
                <a:spcPct val="114999"/>
              </a:lnSpc>
              <a:buAutoNum type="arabicPeriod"/>
              <a:defRPr/>
            </a:pPr>
            <a:r>
              <a:rPr lang="es-GT" sz="1200" b="1" i="1" u="none">
                <a:latin typeface="+mn-lt"/>
                <a:ea typeface="Times New Roman" panose="02020603050405020304" pitchFamily="18" charset="0"/>
                <a:cs typeface="Calibri"/>
              </a:rPr>
              <a:t>Comparar las puntuaciones entre sectores.</a:t>
            </a:r>
            <a:endParaRPr lang="es-GT" b="1" i="1">
              <a:latin typeface="+mn-lt"/>
            </a:endParaRPr>
          </a:p>
          <a:p>
            <a:pPr marL="685800" lvl="1" indent="-228600">
              <a:lnSpc>
                <a:spcPct val="114999"/>
              </a:lnSpc>
              <a:buAutoNum type="arabicPeriod"/>
              <a:defRPr/>
            </a:pPr>
            <a:endParaRPr lang="es-GT" b="1" i="1">
              <a:latin typeface="+mn-lt"/>
            </a:endParaRPr>
          </a:p>
          <a:p>
            <a:pPr lvl="1">
              <a:lnSpc>
                <a:spcPct val="114999"/>
              </a:lnSpc>
              <a:defRPr/>
            </a:pPr>
            <a:r>
              <a:rPr lang="es-GT" b="1" i="1" u="sng">
                <a:latin typeface="+mn-lt"/>
                <a:cs typeface="Calibri"/>
              </a:rPr>
              <a:t>Parte 3 </a:t>
            </a:r>
            <a:r>
              <a:rPr lang="es-GT" b="1" i="1">
                <a:latin typeface="+mn-lt"/>
                <a:cs typeface="Calibri"/>
              </a:rPr>
              <a:t>- Debate (10 minutos)</a:t>
            </a:r>
          </a:p>
          <a:p>
            <a:pPr marL="685800" lvl="1" indent="-228600">
              <a:lnSpc>
                <a:spcPct val="114999"/>
              </a:lnSpc>
              <a:buAutoNum type="arabicPeriod"/>
              <a:defRPr/>
            </a:pPr>
            <a:r>
              <a:rPr lang="es-GT" b="1" i="1">
                <a:latin typeface="+mn-lt"/>
                <a:cs typeface="Calibri"/>
              </a:rPr>
              <a:t>Dirija </a:t>
            </a:r>
            <a:r>
              <a:rPr lang="es-GT" b="1" i="1" u="none">
                <a:latin typeface="+mn-lt"/>
              </a:rPr>
              <a:t>una discusión grupal sobre las </a:t>
            </a:r>
            <a:r>
              <a:rPr lang="es-GT" sz="1200" b="1" i="1" u="none">
                <a:effectLst/>
                <a:latin typeface="+mn-lt"/>
              </a:rPr>
              <a:t>comparaciones. He aquí algunos ejemplos de preguntas para generar la discusión:</a:t>
            </a:r>
            <a:endParaRPr lang="es-GT" b="1" i="1">
              <a:latin typeface="+mn-lt"/>
              <a:cs typeface="Calibri"/>
            </a:endParaRPr>
          </a:p>
          <a:p>
            <a:pPr marL="1200150" lvl="2" indent="-285750">
              <a:lnSpc>
                <a:spcPct val="114999"/>
              </a:lnSpc>
              <a:buFont typeface="Arial"/>
              <a:buChar char="•"/>
              <a:defRPr/>
            </a:pPr>
            <a:r>
              <a:rPr lang="es-GT" sz="1200" b="1" i="1" u="none">
                <a:latin typeface="+mn-lt"/>
                <a:ea typeface="Times New Roman" panose="02020603050405020304" pitchFamily="18" charset="0"/>
                <a:cs typeface="Calibri"/>
              </a:rPr>
              <a:t>Si un sector recibe un 3, sobre todo si los 3 son poco frecuentes, puede preguntar por qué se le ha dado esa puntuación.</a:t>
            </a:r>
            <a:endParaRPr lang="es-GT" b="1" i="1">
              <a:latin typeface="+mn-lt"/>
              <a:cs typeface="Calibri"/>
            </a:endParaRPr>
          </a:p>
          <a:p>
            <a:pPr marL="1200150" lvl="2" indent="-285750">
              <a:lnSpc>
                <a:spcPct val="114999"/>
              </a:lnSpc>
              <a:buFont typeface="Arial"/>
              <a:buChar char="•"/>
              <a:defRPr/>
            </a:pPr>
            <a:r>
              <a:rPr lang="es-GT" sz="1200" b="1" i="1" u="none">
                <a:effectLst/>
                <a:latin typeface="+mn-lt"/>
              </a:rPr>
              <a:t>Si un sector ha obtenido una puntuación alta y otro una puntuación baja en el mismo paso del ciclo de vigilancia, pida a los participantes que discutan las razones de esa puntuación</a:t>
            </a:r>
            <a:r>
              <a:rPr lang="es-GT" b="1" i="1">
                <a:latin typeface="+mn-lt"/>
              </a:rPr>
              <a:t>. </a:t>
            </a:r>
            <a:endParaRPr lang="es-GT" b="1" i="1">
              <a:latin typeface="+mn-lt"/>
              <a:cs typeface="Calibri"/>
            </a:endParaRPr>
          </a:p>
          <a:p>
            <a:pPr marL="685800" lvl="1" indent="-228600">
              <a:lnSpc>
                <a:spcPct val="114999"/>
              </a:lnSpc>
              <a:buAutoNum type="arabicPeriod"/>
              <a:defRPr/>
            </a:pPr>
            <a:r>
              <a:rPr lang="es-GT" sz="1200" b="1" i="1" u="none">
                <a:effectLst/>
                <a:latin typeface="+mn-lt"/>
              </a:rPr>
              <a:t>Pregunte si existen problemas comunes o lecciones aprendidas que puedan compartirse entre sectores para trabajar en la mejora de las puntuaciones bajas.</a:t>
            </a:r>
            <a:endParaRPr lang="es-GT" b="1" i="1">
              <a:latin typeface="+mn-lt"/>
              <a:cs typeface="Calibri"/>
            </a:endParaRPr>
          </a:p>
          <a:p>
            <a:pPr marL="685800" lvl="1" indent="-228600">
              <a:lnSpc>
                <a:spcPct val="114999"/>
              </a:lnSpc>
              <a:buAutoNum type="arabicPeriod"/>
              <a:defRPr/>
            </a:pPr>
            <a:r>
              <a:rPr lang="es-GT" b="1" i="1">
                <a:latin typeface="+mn-lt"/>
                <a:cs typeface="Calibri"/>
              </a:rPr>
              <a:t>Señale </a:t>
            </a:r>
            <a:r>
              <a:rPr lang="es-GT" sz="1200" b="1" i="1" u="none">
                <a:latin typeface="+mn-lt"/>
                <a:ea typeface="Times New Roman" panose="02020603050405020304" pitchFamily="18" charset="0"/>
                <a:cs typeface="Calibri"/>
              </a:rPr>
              <a:t>que el objetivo de FETP-</a:t>
            </a:r>
            <a:r>
              <a:rPr lang="es-GT" sz="1200" b="1" i="1" u="none" err="1">
                <a:latin typeface="+mn-lt"/>
                <a:ea typeface="Times New Roman" panose="02020603050405020304" pitchFamily="18" charset="0"/>
                <a:cs typeface="Calibri"/>
              </a:rPr>
              <a:t>Frontline</a:t>
            </a:r>
            <a:r>
              <a:rPr lang="es-GT" sz="1200" b="1" i="1" u="none">
                <a:latin typeface="+mn-lt"/>
                <a:ea typeface="Times New Roman" panose="02020603050405020304" pitchFamily="18" charset="0"/>
                <a:cs typeface="Calibri"/>
              </a:rPr>
              <a:t> es mejorar las prácticas de vigilancia para que las agencias gubernamentales encargadas de vigilancia puedan obtener 3s en el futuro</a:t>
            </a:r>
            <a:r>
              <a:rPr lang="es-GT" b="1" i="1">
                <a:latin typeface="+mn-lt"/>
                <a:ea typeface="Times New Roman" panose="02020603050405020304" pitchFamily="18" charset="0"/>
                <a:cs typeface="Calibri"/>
              </a:rPr>
              <a:t>. </a:t>
            </a:r>
            <a:endParaRPr lang="es-GT" b="1" i="1"/>
          </a:p>
          <a:p>
            <a:pPr marL="0" indent="0">
              <a:buFont typeface="Arial" panose="020B0604020202020204" pitchFamily="34" charset="0"/>
              <a:buNone/>
            </a:pPr>
            <a:endParaRPr lang="en-US" sz="1200" b="0" i="1" u="none">
              <a:effectLst/>
              <a:latin typeface="+mn-lt"/>
            </a:endParaRPr>
          </a:p>
        </p:txBody>
      </p:sp>
      <p:sp>
        <p:nvSpPr>
          <p:cNvPr id="4" name="Slide Number Placeholder 3"/>
          <p:cNvSpPr>
            <a:spLocks noGrp="1"/>
          </p:cNvSpPr>
          <p:nvPr>
            <p:ph type="sldNum" sz="quarter" idx="5"/>
          </p:nvPr>
        </p:nvSpPr>
        <p:spPr/>
        <p:txBody>
          <a:bodyPr/>
          <a:lstStyle/>
          <a:p>
            <a:fld id="{064EA7F3-87C3-4B9C-A326-5DF204C82D74}" type="slidenum">
              <a:rPr lang="en-US" smtClean="0"/>
              <a:t>6</a:t>
            </a:fld>
            <a:endParaRPr lang="en-US"/>
          </a:p>
        </p:txBody>
      </p:sp>
    </p:spTree>
    <p:extLst>
      <p:ext uri="{BB962C8B-B14F-4D97-AF65-F5344CB8AC3E}">
        <p14:creationId xmlns:p14="http://schemas.microsoft.com/office/powerpoint/2010/main" val="12012009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1245"/>
              </a:spcBef>
              <a:spcAft>
                <a:spcPts val="622"/>
              </a:spcAft>
            </a:pPr>
            <a:r>
              <a:rPr lang="es-ES" sz="1200" b="1" noProof="0">
                <a:latin typeface="+mn-lt"/>
              </a:rPr>
              <a:t>Notas para el instructor:</a:t>
            </a:r>
          </a:p>
          <a:p>
            <a:pPr marL="0" marR="0" lvl="0" indent="0" algn="l" defTabSz="914400" rtl="0" eaLnBrk="1" fontAlgn="auto" latinLnBrk="0" hangingPunct="1">
              <a:lnSpc>
                <a:spcPct val="100000"/>
              </a:lnSpc>
              <a:spcBef>
                <a:spcPts val="1245"/>
              </a:spcBef>
              <a:spcAft>
                <a:spcPts val="622"/>
              </a:spcAft>
              <a:buClrTx/>
              <a:buSzTx/>
              <a:buFontTx/>
              <a:buNone/>
              <a:tabLst/>
              <a:defRPr/>
            </a:pPr>
            <a:endParaRPr lang="es-ES" sz="1200" b="1" i="0" u="sng" strike="noStrike" cap="none" noProof="0">
              <a:solidFill>
                <a:srgbClr val="000000"/>
              </a:solidFill>
              <a:latin typeface="+mn-lt"/>
              <a:ea typeface="Calibri"/>
              <a:cs typeface="Calibri"/>
              <a:sym typeface="Calibri"/>
            </a:endParaRPr>
          </a:p>
          <a:p>
            <a:pPr marL="171450" marR="0" lvl="0" indent="-171450" algn="l" defTabSz="914400" rtl="0" eaLnBrk="1" fontAlgn="auto" latinLnBrk="0" hangingPunct="1">
              <a:lnSpc>
                <a:spcPct val="100000"/>
              </a:lnSpc>
              <a:spcBef>
                <a:spcPts val="1245"/>
              </a:spcBef>
              <a:spcAft>
                <a:spcPts val="622"/>
              </a:spcAft>
              <a:buClrTx/>
              <a:buSzTx/>
              <a:buFont typeface="Arial" panose="020B0604020202020204" pitchFamily="34" charset="0"/>
              <a:buChar char="•"/>
              <a:tabLst/>
              <a:defRPr/>
            </a:pPr>
            <a:r>
              <a:rPr lang="es-ES" sz="1200" b="1" i="0" u="sng" strike="noStrike" cap="none" noProof="0">
                <a:solidFill>
                  <a:srgbClr val="000000"/>
                </a:solidFill>
                <a:latin typeface="+mn-lt"/>
                <a:ea typeface="Calibri"/>
                <a:cs typeface="Calibri"/>
                <a:sym typeface="Calibri"/>
              </a:rPr>
              <a:t>Diga: </a:t>
            </a:r>
            <a:r>
              <a:rPr lang="es-ES" sz="1200" noProof="0">
                <a:latin typeface="+mn-lt"/>
                <a:ea typeface="Times New Roman" panose="02020603050405020304" pitchFamily="18" charset="0"/>
                <a:cs typeface="Times New Roman" panose="02020603050405020304" pitchFamily="18" charset="0"/>
              </a:rPr>
              <a:t>La vigilancia de la salud pública ayuda a evaluar el estado de la salud pública mediante la descripción de la carga de enfermedad, la detección de cambios en la aparición de enfermedades y el monitoreo de tendencias, patrones de enfermedad, factores de riesgo y agentes causantes de enfermedad. La vigilancia de la salud pública también puede desencadenar acciones o intervenciones de salud pública, definir mejor las prioridades de salud pública y evaluar los programas de salud pública existentes. </a:t>
            </a:r>
            <a:r>
              <a:rPr lang="es-ES" sz="1200" b="0" i="0" u="none" strike="noStrike" cap="none" noProof="0">
                <a:solidFill>
                  <a:srgbClr val="000000"/>
                </a:solidFill>
                <a:latin typeface="+mn-lt"/>
                <a:ea typeface="Calibri"/>
                <a:cs typeface="Times New Roman" panose="02020603050405020304" pitchFamily="18" charset="0"/>
                <a:sym typeface="Calibri"/>
              </a:rPr>
              <a:t>En general, </a:t>
            </a:r>
            <a:r>
              <a:rPr lang="es-ES" sz="1200" noProof="0">
                <a:latin typeface="+mn-lt"/>
                <a:ea typeface="Times New Roman" panose="02020603050405020304" pitchFamily="18" charset="0"/>
                <a:cs typeface="Times New Roman" panose="02020603050405020304" pitchFamily="18" charset="0"/>
              </a:rPr>
              <a:t>el objetivo principal de la vigilancia de la salud pública es proporcionar información para la acción! </a:t>
            </a:r>
          </a:p>
          <a:p>
            <a:pPr marL="171450" indent="-171450">
              <a:lnSpc>
                <a:spcPct val="115000"/>
              </a:lnSpc>
              <a:spcAft>
                <a:spcPts val="1245"/>
              </a:spcAft>
              <a:buFont typeface="Arial" panose="020B0604020202020204" pitchFamily="34" charset="0"/>
              <a:buChar char="•"/>
            </a:pPr>
            <a:endParaRPr lang="en-US" sz="1200">
              <a:latin typeface="+mn-lt"/>
              <a:ea typeface="Times New Roman" panose="02020603050405020304" pitchFamily="18"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064EA7F3-87C3-4B9C-A326-5DF204C82D74}" type="slidenum">
              <a:rPr lang="en-US" smtClean="0"/>
              <a:t>7</a:t>
            </a:fld>
            <a:endParaRPr lang="en-US"/>
          </a:p>
        </p:txBody>
      </p:sp>
    </p:spTree>
    <p:extLst>
      <p:ext uri="{BB962C8B-B14F-4D97-AF65-F5344CB8AC3E}">
        <p14:creationId xmlns:p14="http://schemas.microsoft.com/office/powerpoint/2010/main" val="20657172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622"/>
              </a:spcAft>
              <a:buClrTx/>
              <a:buSzTx/>
              <a:buFontTx/>
              <a:buNone/>
              <a:tabLst/>
              <a:defRPr/>
            </a:pPr>
            <a:r>
              <a:rPr lang="es-ES" sz="1200" b="1" noProof="0">
                <a:latin typeface="+mn-lt"/>
              </a:rPr>
              <a:t>Notas para el instructor:</a:t>
            </a:r>
            <a:endParaRPr lang="es-ES" sz="1200" b="0" noProof="0">
              <a:latin typeface="+mn-lt"/>
            </a:endParaRPr>
          </a:p>
          <a:p>
            <a:pPr>
              <a:lnSpc>
                <a:spcPct val="115000"/>
              </a:lnSpc>
              <a:spcAft>
                <a:spcPts val="622"/>
              </a:spcAft>
            </a:pPr>
            <a:endParaRPr lang="es-ES" sz="1200" noProof="0">
              <a:latin typeface="+mn-lt"/>
              <a:ea typeface="Times New Roman" panose="02020603050405020304" pitchFamily="18" charset="0"/>
              <a:cs typeface="Times New Roman" panose="02020603050405020304" pitchFamily="18" charset="0"/>
            </a:endParaRPr>
          </a:p>
          <a:p>
            <a:pPr marL="171450" indent="-171450">
              <a:lnSpc>
                <a:spcPct val="115000"/>
              </a:lnSpc>
              <a:spcAft>
                <a:spcPts val="622"/>
              </a:spcAft>
              <a:buFont typeface="Arial" panose="020B0604020202020204" pitchFamily="34" charset="0"/>
              <a:buChar char="•"/>
            </a:pPr>
            <a:r>
              <a:rPr lang="es-ES" sz="1200" b="1" i="0" u="sng" strike="noStrike" cap="none" noProof="0">
                <a:solidFill>
                  <a:srgbClr val="000000"/>
                </a:solidFill>
                <a:latin typeface="+mn-lt"/>
                <a:ea typeface="Calibri"/>
                <a:cs typeface="Calibri"/>
                <a:sym typeface="Calibri"/>
              </a:rPr>
              <a:t>Diga: </a:t>
            </a:r>
            <a:r>
              <a:rPr lang="es-ES" sz="1200" noProof="0">
                <a:latin typeface="+mn-lt"/>
                <a:ea typeface="Times New Roman" panose="02020603050405020304" pitchFamily="18" charset="0"/>
                <a:cs typeface="Times New Roman" panose="02020603050405020304" pitchFamily="18" charset="0"/>
              </a:rPr>
              <a:t>Aunque toda vigilancia comienza a nivel local, cada oficial responsable de la vigilancia contribuye a una red de vigilancia subnacional, nacional y, en última instancia, mundial. Para la salud pública, su distrito o provincia no está aislado, sino que forma parte del mundo.  El objetivo del Reglamento Sanitario Internacional (RSI) es </a:t>
            </a:r>
            <a:r>
              <a:rPr lang="es-ES" sz="1200" noProof="0">
                <a:effectLst/>
                <a:latin typeface="+mn-lt"/>
                <a:ea typeface="Times New Roman" panose="02020603050405020304" pitchFamily="18" charset="0"/>
                <a:cs typeface="Times New Roman" panose="02020603050405020304" pitchFamily="18" charset="0"/>
              </a:rPr>
              <a:t>ayudar a la comunidad internacional a prevenir y responder a los riesgos críticos para la salud pública que tienen el potencial de traspasar las fronteras y amenazar a la población de todo el mundo. </a:t>
            </a:r>
            <a:r>
              <a:rPr lang="es-ES" sz="1200" noProof="0">
                <a:latin typeface="+mn-lt"/>
                <a:ea typeface="Times New Roman" panose="02020603050405020304" pitchFamily="18" charset="0"/>
                <a:cs typeface="Times New Roman" panose="02020603050405020304" pitchFamily="18" charset="0"/>
              </a:rPr>
              <a:t>Se adoptó originalmente en 1969 en respuesta al aumento de los viajes y el comercio internacionales. También fue una respuesta a la aparición y reaparición de amenazas internacionales de enfermedades y otros riesgos para la salud pública. </a:t>
            </a:r>
          </a:p>
          <a:p>
            <a:pPr marL="0" indent="0">
              <a:lnSpc>
                <a:spcPct val="115000"/>
              </a:lnSpc>
              <a:spcAft>
                <a:spcPts val="622"/>
              </a:spcAft>
              <a:buFont typeface="Arial" panose="020B0604020202020204" pitchFamily="34" charset="0"/>
              <a:buNone/>
            </a:pPr>
            <a:endParaRPr lang="es-ES" sz="1200" noProof="0">
              <a:latin typeface="+mn-lt"/>
              <a:ea typeface="Times New Roman" panose="02020603050405020304" pitchFamily="18" charset="0"/>
              <a:cs typeface="Times New Roman" panose="02020603050405020304" pitchFamily="18" charset="0"/>
            </a:endParaRPr>
          </a:p>
          <a:p>
            <a:pPr marL="171450" indent="-171450">
              <a:lnSpc>
                <a:spcPct val="115000"/>
              </a:lnSpc>
              <a:spcAft>
                <a:spcPts val="622"/>
              </a:spcAft>
              <a:buFont typeface="Arial" panose="020B0604020202020204" pitchFamily="34" charset="0"/>
              <a:buChar char="•"/>
            </a:pPr>
            <a:r>
              <a:rPr lang="es-ES" sz="1200" b="1" i="0" u="sng" strike="noStrike" cap="none" noProof="0">
                <a:solidFill>
                  <a:srgbClr val="000000"/>
                </a:solidFill>
                <a:latin typeface="+mn-lt"/>
                <a:ea typeface="Calibri"/>
                <a:cs typeface="Calibri"/>
                <a:sym typeface="Calibri"/>
              </a:rPr>
              <a:t>Diga: </a:t>
            </a:r>
            <a:r>
              <a:rPr lang="es-ES" sz="1200" noProof="0">
                <a:latin typeface="+mn-lt"/>
                <a:ea typeface="Times New Roman" panose="02020603050405020304" pitchFamily="18" charset="0"/>
                <a:cs typeface="Times New Roman" panose="02020603050405020304" pitchFamily="18" charset="0"/>
              </a:rPr>
              <a:t>El RSI ha sido adoptado por la mayoría de los países. El RSI proporciona un marco jurídico y práctico de protección contra la propagación internacional de enfermedades. </a:t>
            </a:r>
            <a:r>
              <a:rPr lang="es-ES" sz="1200" noProof="0">
                <a:effectLst/>
                <a:latin typeface="+mn-lt"/>
                <a:ea typeface="Times New Roman" panose="02020603050405020304" pitchFamily="18" charset="0"/>
                <a:cs typeface="Times New Roman" panose="02020603050405020304" pitchFamily="18" charset="0"/>
              </a:rPr>
              <a:t>Tienen el mismo peso que un tratado, es decir, se espera que los países se lo tomen muy en serio.  </a:t>
            </a:r>
            <a:r>
              <a:rPr lang="es-ES" sz="1200" noProof="0">
                <a:latin typeface="+mn-lt"/>
                <a:ea typeface="Times New Roman" panose="02020603050405020304" pitchFamily="18" charset="0"/>
                <a:cs typeface="Times New Roman" panose="02020603050405020304" pitchFamily="18" charset="0"/>
              </a:rPr>
              <a:t>El RSI se ocupa especialmente de la posible propagación de enfermedades a través de las fronteras. Los puntos de entrada son vitales para este objetivo. Por ello, el RSI incluye medidas de salud pública para puertos, aeropuertos y pasos fronterizos terrestres. El RSI se actualizó por última vez en 2005. </a:t>
            </a:r>
          </a:p>
          <a:p>
            <a:endParaRPr lang="es-ES" noProof="0"/>
          </a:p>
        </p:txBody>
      </p:sp>
      <p:sp>
        <p:nvSpPr>
          <p:cNvPr id="4" name="Slide Number Placeholder 3"/>
          <p:cNvSpPr>
            <a:spLocks noGrp="1"/>
          </p:cNvSpPr>
          <p:nvPr>
            <p:ph type="sldNum" sz="quarter" idx="5"/>
          </p:nvPr>
        </p:nvSpPr>
        <p:spPr/>
        <p:txBody>
          <a:bodyPr/>
          <a:lstStyle/>
          <a:p>
            <a:fld id="{2EB32458-B0FD-4E0D-A69A-149897CA0BBB}" type="slidenum">
              <a:rPr lang="en-US" smtClean="0"/>
              <a:t>8</a:t>
            </a:fld>
            <a:endParaRPr lang="en-US"/>
          </a:p>
        </p:txBody>
      </p:sp>
    </p:spTree>
    <p:extLst>
      <p:ext uri="{BB962C8B-B14F-4D97-AF65-F5344CB8AC3E}">
        <p14:creationId xmlns:p14="http://schemas.microsoft.com/office/powerpoint/2010/main" val="19917001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245"/>
              </a:spcAft>
            </a:pPr>
            <a:r>
              <a:rPr lang="es-ES" sz="1200" b="1" i="0" noProof="0">
                <a:latin typeface="+mn-lt"/>
                <a:ea typeface="Times New Roman" panose="02020603050405020304" pitchFamily="18" charset="0"/>
                <a:cs typeface="Times New Roman" panose="02020603050405020304" pitchFamily="18" charset="0"/>
              </a:rPr>
              <a:t>Notas para el instructor</a:t>
            </a:r>
            <a:r>
              <a:rPr lang="es-ES" sz="1200" i="0" noProof="0">
                <a:latin typeface="+mn-lt"/>
                <a:ea typeface="Times New Roman" panose="02020603050405020304" pitchFamily="18" charset="0"/>
                <a:cs typeface="Times New Roman" panose="02020603050405020304" pitchFamily="18" charset="0"/>
              </a:rPr>
              <a:t>: </a:t>
            </a:r>
          </a:p>
          <a:p>
            <a:pPr>
              <a:lnSpc>
                <a:spcPct val="115000"/>
              </a:lnSpc>
              <a:spcAft>
                <a:spcPts val="1245"/>
              </a:spcAft>
            </a:pPr>
            <a:endParaRPr lang="es-ES" sz="1200" i="1" noProof="0">
              <a:latin typeface="+mn-lt"/>
              <a:ea typeface="Times New Roman" panose="02020603050405020304" pitchFamily="18" charset="0"/>
              <a:cs typeface="Times New Roman" panose="02020603050405020304" pitchFamily="18" charset="0"/>
            </a:endParaRPr>
          </a:p>
          <a:p>
            <a:pPr marL="171450" indent="-171450">
              <a:lnSpc>
                <a:spcPct val="115000"/>
              </a:lnSpc>
              <a:spcAft>
                <a:spcPts val="1245"/>
              </a:spcAft>
              <a:buFont typeface="Arial" panose="020B0604020202020204" pitchFamily="34" charset="0"/>
              <a:buChar char="•"/>
            </a:pPr>
            <a:r>
              <a:rPr lang="es-ES" sz="1200" i="0" noProof="0">
                <a:latin typeface="+mn-lt"/>
                <a:ea typeface="Times New Roman" panose="02020603050405020304" pitchFamily="18" charset="0"/>
                <a:cs typeface="Times New Roman" panose="02020603050405020304" pitchFamily="18" charset="0"/>
              </a:rPr>
              <a:t>Pida a un voluntario que lea en voz alta el objetivo del Programa integrado de vigilancia de enfermedades de la OMS.</a:t>
            </a:r>
          </a:p>
          <a:p>
            <a:pPr>
              <a:lnSpc>
                <a:spcPct val="115000"/>
              </a:lnSpc>
              <a:spcAft>
                <a:spcPts val="1245"/>
              </a:spcAft>
            </a:pPr>
            <a:endParaRPr lang="es-ES" sz="1200" i="0" noProof="0">
              <a:latin typeface="+mn-lt"/>
              <a:ea typeface="Times New Roman" panose="02020603050405020304" pitchFamily="18" charset="0"/>
              <a:cs typeface="Times New Roman" panose="02020603050405020304" pitchFamily="18" charset="0"/>
            </a:endParaRPr>
          </a:p>
          <a:p>
            <a:pPr marL="171450" indent="-171450">
              <a:lnSpc>
                <a:spcPct val="115000"/>
              </a:lnSpc>
              <a:spcAft>
                <a:spcPts val="1245"/>
              </a:spcAft>
              <a:buFont typeface="Arial" panose="020B0604020202020204" pitchFamily="34" charset="0"/>
              <a:buChar char="•"/>
            </a:pPr>
            <a:r>
              <a:rPr lang="es-ES" sz="1200" b="1" i="0" u="sng" strike="noStrike" cap="none" noProof="0">
                <a:solidFill>
                  <a:srgbClr val="000000"/>
                </a:solidFill>
                <a:latin typeface="+mn-lt"/>
                <a:ea typeface="Calibri"/>
                <a:cs typeface="Calibri"/>
                <a:sym typeface="Calibri"/>
              </a:rPr>
              <a:t>Diga: </a:t>
            </a:r>
            <a:r>
              <a:rPr lang="es-ES" sz="1200" noProof="0">
                <a:latin typeface="+mn-lt"/>
                <a:ea typeface="Times New Roman" panose="02020603050405020304" pitchFamily="18" charset="0"/>
                <a:cs typeface="Times New Roman" panose="02020603050405020304" pitchFamily="18" charset="0"/>
              </a:rPr>
              <a:t>La Vigilancia Integrada de Enfermedades es una herramienta que ayuda a los países a mejorar la capacidad de su sistema de vigilancia de la salud pública y a integrar en un único sistema los sistemas de vigilancia dirigidos a diferentes enfermedades.  Las directrices regionales se centran en enfermedades de interés mundial, como las nuevas cepas de gripe, las fiebres hemorrágicas víricas (</a:t>
            </a:r>
            <a:r>
              <a:rPr lang="es-ES" sz="1200" i="1" noProof="0">
                <a:latin typeface="+mn-lt"/>
                <a:ea typeface="Times New Roman" panose="02020603050405020304" pitchFamily="18" charset="0"/>
                <a:cs typeface="Times New Roman" panose="02020603050405020304" pitchFamily="18" charset="0"/>
              </a:rPr>
              <a:t>por ejemplo, el ébola</a:t>
            </a:r>
            <a:r>
              <a:rPr lang="es-ES" sz="1200" noProof="0">
                <a:latin typeface="+mn-lt"/>
                <a:ea typeface="Times New Roman" panose="02020603050405020304" pitchFamily="18" charset="0"/>
                <a:cs typeface="Times New Roman" panose="02020603050405020304" pitchFamily="18" charset="0"/>
              </a:rPr>
              <a:t>), los poliovirus salvajes y otras enfermedades prevenibles mediante vacunación, como el sarampión. Las oficinas regionales de la OMS actualizan estas directrices, y piden a los países miembros a que las revisen y adapten de acuerdo a las necesidades de su país.</a:t>
            </a:r>
          </a:p>
        </p:txBody>
      </p:sp>
      <p:sp>
        <p:nvSpPr>
          <p:cNvPr id="4" name="Slide Number Placeholder 3"/>
          <p:cNvSpPr>
            <a:spLocks noGrp="1"/>
          </p:cNvSpPr>
          <p:nvPr>
            <p:ph type="sldNum" sz="quarter" idx="5"/>
          </p:nvPr>
        </p:nvSpPr>
        <p:spPr/>
        <p:txBody>
          <a:bodyPr/>
          <a:lstStyle/>
          <a:p>
            <a:fld id="{2EB32458-B0FD-4E0D-A69A-149897CA0BBB}" type="slidenum">
              <a:rPr lang="en-US" smtClean="0"/>
              <a:t>9</a:t>
            </a:fld>
            <a:endParaRPr lang="en-US"/>
          </a:p>
        </p:txBody>
      </p:sp>
    </p:spTree>
    <p:extLst>
      <p:ext uri="{BB962C8B-B14F-4D97-AF65-F5344CB8AC3E}">
        <p14:creationId xmlns:p14="http://schemas.microsoft.com/office/powerpoint/2010/main" val="32794950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4530923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a:ln>
                  <a:noFill/>
                </a:ln>
                <a:solidFill>
                  <a:schemeClr val="tx1"/>
                </a:solidFill>
                <a:effectLst/>
                <a:uLnTx/>
                <a:uFillTx/>
                <a:latin typeface="Franklin Gothic Medium"/>
                <a:ea typeface="+mj-ea"/>
                <a:cs typeface="+mj-cs"/>
              </a:rPr>
              <a:t>Public Health Surveillance Cycle</a:t>
            </a:r>
            <a:endParaRPr lang="en-US"/>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386926187"/>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
        <p:nvSpPr>
          <p:cNvPr id="6" name="Oval 5">
            <a:extLst>
              <a:ext uri="{FF2B5EF4-FFF2-40B4-BE49-F238E27FC236}">
                <a16:creationId xmlns:a16="http://schemas.microsoft.com/office/drawing/2014/main" id="{6EB75A09-2701-A1CA-F2C2-3660D22D36C0}"/>
              </a:ext>
            </a:extLst>
          </p:cNvPr>
          <p:cNvSpPr/>
          <p:nvPr userDrawn="1"/>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74A39B04-C9F3-5CF2-1CE4-C249F5B333AC}"/>
              </a:ext>
            </a:extLst>
          </p:cNvPr>
          <p:cNvSpPr txBox="1"/>
          <p:nvPr userDrawn="1"/>
        </p:nvSpPr>
        <p:spPr>
          <a:xfrm>
            <a:off x="3914774" y="3353633"/>
            <a:ext cx="4772025" cy="1107996"/>
          </a:xfrm>
          <a:prstGeom prst="rect">
            <a:avLst/>
          </a:prstGeom>
          <a:noFill/>
        </p:spPr>
        <p:txBody>
          <a:bodyPr wrap="square" rtlCol="0">
            <a:spAutoFit/>
          </a:bodyPr>
          <a:lstStyle/>
          <a:p>
            <a:pPr algn="ctr"/>
            <a:r>
              <a:rPr lang="en-US" sz="6600" b="1">
                <a:solidFill>
                  <a:srgbClr val="00943B"/>
                </a:solidFill>
                <a:latin typeface="+mn-lt"/>
              </a:rPr>
              <a:t>MONITOR</a:t>
            </a:r>
          </a:p>
        </p:txBody>
      </p:sp>
    </p:spTree>
    <p:extLst>
      <p:ext uri="{BB962C8B-B14F-4D97-AF65-F5344CB8AC3E}">
        <p14:creationId xmlns:p14="http://schemas.microsoft.com/office/powerpoint/2010/main" val="343997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Surveillance Cycle + Monitor 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389854"/>
            <a:ext cx="10515600" cy="769441"/>
          </a:xfrm>
          <a:prstGeom prst="rect">
            <a:avLst/>
          </a:prstGeom>
          <a:noFill/>
        </p:spPr>
        <p:txBody>
          <a:bodyPr wrap="square">
            <a:spAutoFit/>
          </a:bodyPr>
          <a:lstStyle/>
          <a:p>
            <a:r>
              <a:rPr kumimoji="0" lang="es-ES" sz="4400" b="0" i="0" u="none" strike="noStrike" kern="1200" cap="none" spc="0" normalizeH="0" baseline="0" noProof="0">
                <a:ln>
                  <a:noFill/>
                </a:ln>
                <a:solidFill>
                  <a:schemeClr val="tx1"/>
                </a:solidFill>
                <a:effectLst/>
                <a:uLnTx/>
                <a:uFillTx/>
                <a:latin typeface="Franklin Gothic Medium"/>
                <a:ea typeface="+mj-ea"/>
                <a:cs typeface="+mj-cs"/>
              </a:rPr>
              <a:t>Ciclo de vigilancia de la salud pública</a:t>
            </a:r>
            <a:endParaRPr lang="en-US"/>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1598455057"/>
              </p:ext>
            </p:extLst>
          </p:nvPr>
        </p:nvGraphicFramePr>
        <p:xfrm>
          <a:off x="1296418" y="1589692"/>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196322" y="3386289"/>
            <a:ext cx="6083745" cy="212365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6600" b="1">
                <a:solidFill>
                  <a:srgbClr val="00943B"/>
                </a:solidFill>
                <a:latin typeface="+mn-lt"/>
              </a:rPr>
              <a:t>MONITOREAR</a:t>
            </a:r>
          </a:p>
          <a:p>
            <a:pPr algn="ctr"/>
            <a:endParaRPr lang="en-US" sz="6600" b="1">
              <a:solidFill>
                <a:srgbClr val="00943B"/>
              </a:solidFill>
              <a:latin typeface="+mn-lt"/>
            </a:endParaRP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
        <p:nvSpPr>
          <p:cNvPr id="6" name="Oval 5">
            <a:extLst>
              <a:ext uri="{FF2B5EF4-FFF2-40B4-BE49-F238E27FC236}">
                <a16:creationId xmlns:a16="http://schemas.microsoft.com/office/drawing/2014/main" id="{6EB75A09-2701-A1CA-F2C2-3660D22D36C0}"/>
              </a:ext>
            </a:extLst>
          </p:cNvPr>
          <p:cNvSpPr/>
          <p:nvPr userDrawn="1"/>
        </p:nvSpPr>
        <p:spPr>
          <a:xfrm>
            <a:off x="3057525" y="1873703"/>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74A39B04-C9F3-5CF2-1CE4-C249F5B333AC}"/>
              </a:ext>
            </a:extLst>
          </p:cNvPr>
          <p:cNvSpPr txBox="1"/>
          <p:nvPr userDrawn="1"/>
        </p:nvSpPr>
        <p:spPr>
          <a:xfrm>
            <a:off x="3225083" y="3369961"/>
            <a:ext cx="6026726" cy="1107996"/>
          </a:xfrm>
          <a:prstGeom prst="rect">
            <a:avLst/>
          </a:prstGeom>
          <a:noFill/>
        </p:spPr>
        <p:txBody>
          <a:bodyPr wrap="square" rtlCol="0">
            <a:spAutoFit/>
          </a:bodyPr>
          <a:lstStyle/>
          <a:p>
            <a:pPr algn="ctr"/>
            <a:r>
              <a:rPr lang="en-US" sz="6600" b="1">
                <a:solidFill>
                  <a:srgbClr val="00943B"/>
                </a:solidFill>
                <a:latin typeface="+mn-lt"/>
              </a:rPr>
              <a:t>MONITOREAR</a:t>
            </a:r>
          </a:p>
        </p:txBody>
      </p:sp>
    </p:spTree>
    <p:extLst>
      <p:ext uri="{BB962C8B-B14F-4D97-AF65-F5344CB8AC3E}">
        <p14:creationId xmlns:p14="http://schemas.microsoft.com/office/powerpoint/2010/main" val="2611482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7072544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698599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42007"/>
            <a:ext cx="10177974" cy="954107"/>
          </a:xfrm>
          <a:prstGeom prst="rect">
            <a:avLst/>
          </a:prstGeom>
          <a:noFill/>
          <a:ln w="38100">
            <a:solidFill>
              <a:srgbClr val="001402"/>
            </a:solidFill>
          </a:ln>
        </p:spPr>
        <p:txBody>
          <a:bodyPr wrap="square" rtlCol="0">
            <a:spAutoFit/>
          </a:bodyPr>
          <a:lstStyle/>
          <a:p>
            <a:pPr algn="ctr"/>
            <a:r>
              <a:rPr lang="es-ES" sz="2800"/>
              <a:t>Para completar el ejercicio, 
por favor, diríjase a su cuaderno de ejercicios del participante</a:t>
            </a:r>
            <a:r>
              <a:rPr lang="en-US" sz="2800"/>
              <a:t>.</a:t>
            </a:r>
            <a:endParaRPr lang="en-US" sz="2800" strike="sngStrike"/>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183351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6301365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
        <p:nvSpPr>
          <p:cNvPr id="6" name="Rectangle 5">
            <a:extLst>
              <a:ext uri="{FF2B5EF4-FFF2-40B4-BE49-F238E27FC236}">
                <a16:creationId xmlns:a16="http://schemas.microsoft.com/office/drawing/2014/main" id="{0E9834B5-818F-F05F-FBF3-CADE7564DEAA}"/>
              </a:ext>
            </a:extLst>
          </p:cNvPr>
          <p:cNvSpPr/>
          <p:nvPr userDrawn="1"/>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683CBAFE-DDCC-E5CF-B621-B47969F1FFAE}"/>
              </a:ext>
            </a:extLst>
          </p:cNvPr>
          <p:cNvPicPr/>
          <p:nvPr userDrawn="1"/>
        </p:nvPicPr>
        <p:blipFill>
          <a:blip r:embed="rId5">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Tree>
    <p:extLst>
      <p:ext uri="{BB962C8B-B14F-4D97-AF65-F5344CB8AC3E}">
        <p14:creationId xmlns:p14="http://schemas.microsoft.com/office/powerpoint/2010/main" val="143709247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639943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8384846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4064403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851013"/>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a:solidFill>
                  <a:srgbClr val="109648"/>
                </a:solidFill>
                <a:latin typeface="Franklin Gothic Medium" panose="020B0603020102020204" pitchFamily="34" charset="0"/>
              </a:rPr>
              <a:t>Usando el Enfoque de Una Sola Salud</a:t>
            </a:r>
            <a:endParaRPr kumimoji="0" lang="en-US" sz="3600" b="0" i="1" u="none" strike="noStrike" kern="1200" cap="none" spc="0" normalizeH="0" baseline="0" noProof="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4580746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a:p>
            <a:pPr lvl="5"/>
            <a:endParaRPr lang="en-US"/>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a:p>
            <a:pPr lvl="5"/>
            <a:endParaRPr lang="en-US"/>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2417457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0"/>
            <a:r>
              <a:rPr lang="en-US"/>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30760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DFD9F7B3-9515-4587-9D79-662D91FAE523}" type="datetimeFigureOut">
              <a:rPr lang="en-US" smtClean="0"/>
              <a:t>3/5/2026</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D994FD7A-B38F-463A-BE79-B74EE5A0917F}"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098141773"/>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8088399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a:t>Reference</a:t>
            </a:r>
          </a:p>
        </p:txBody>
      </p:sp>
    </p:spTree>
    <p:extLst>
      <p:ext uri="{BB962C8B-B14F-4D97-AF65-F5344CB8AC3E}">
        <p14:creationId xmlns:p14="http://schemas.microsoft.com/office/powerpoint/2010/main" val="899443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48654"/>
            <a:ext cx="10515600" cy="800100"/>
          </a:xfrm>
          <a:prstGeom prst="rect">
            <a:avLst/>
          </a:prstGeom>
        </p:spPr>
        <p:txBody>
          <a:bodyPr/>
          <a:lstStyle/>
          <a:p>
            <a:r>
              <a:rPr lang="en-US"/>
              <a:t>Click to edit Master title style</a:t>
            </a:r>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776257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3145439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a:t>Reference</a:t>
            </a:r>
          </a:p>
        </p:txBody>
      </p:sp>
    </p:spTree>
    <p:extLst>
      <p:ext uri="{BB962C8B-B14F-4D97-AF65-F5344CB8AC3E}">
        <p14:creationId xmlns:p14="http://schemas.microsoft.com/office/powerpoint/2010/main" val="39524926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1636119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199" y="389854"/>
            <a:ext cx="7807779" cy="769441"/>
          </a:xfrm>
          <a:prstGeom prst="rect">
            <a:avLst/>
          </a:prstGeom>
          <a:noFill/>
        </p:spPr>
        <p:txBody>
          <a:bodyPr wrap="square">
            <a:spAutoFit/>
          </a:bodyPr>
          <a:lstStyle/>
          <a:p>
            <a:r>
              <a:rPr kumimoji="0" lang="en-US" sz="4400" b="0" i="0" u="none" strike="noStrike" kern="1200" cap="none" spc="0" normalizeH="0" baseline="0" noProof="0">
                <a:ln>
                  <a:noFill/>
                </a:ln>
                <a:solidFill>
                  <a:schemeClr val="tx1"/>
                </a:solidFill>
                <a:effectLst/>
                <a:uLnTx/>
                <a:uFillTx/>
                <a:latin typeface="Franklin Gothic Medium"/>
                <a:ea typeface="+mj-ea"/>
                <a:cs typeface="+mj-cs"/>
              </a:rPr>
              <a:t>Clave de los iconos del curso </a:t>
            </a:r>
            <a:endParaRPr lang="en-US"/>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143118102"/>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s-ES" sz="2400" b="1" u="none" strike="noStrike" cap="none" noProof="0">
                          <a:solidFill>
                            <a:schemeClr val="tx1"/>
                          </a:solidFill>
                        </a:rPr>
                        <a:t>Icono</a:t>
                      </a:r>
                      <a:endParaRPr lang="es-ES" b="1" noProof="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ES" sz="2400" b="1" u="none" strike="noStrike" cap="none" noProof="0">
                          <a:solidFill>
                            <a:schemeClr val="tx1"/>
                          </a:solidFill>
                        </a:rPr>
                        <a:t>Uso</a:t>
                      </a:r>
                      <a:endParaRPr lang="es-ES" b="1" noProof="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lang="es-ES" sz="1800" noProof="0"/>
                    </a:p>
                    <a:p>
                      <a:pPr marL="0" marR="0" lvl="0" indent="0" algn="l" rtl="0">
                        <a:spcBef>
                          <a:spcPts val="0"/>
                        </a:spcBef>
                        <a:spcAft>
                          <a:spcPts val="0"/>
                        </a:spcAft>
                        <a:buNone/>
                      </a:pPr>
                      <a:endParaRPr lang="es-ES" sz="1800" noProof="0"/>
                    </a:p>
                    <a:p>
                      <a:pPr marL="0" marR="0" lvl="0" indent="0" algn="l" rtl="0">
                        <a:spcBef>
                          <a:spcPts val="0"/>
                        </a:spcBef>
                        <a:spcAft>
                          <a:spcPts val="0"/>
                        </a:spcAft>
                        <a:buNone/>
                      </a:pPr>
                      <a:endParaRPr lang="es-ES" sz="1800" noProof="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a:solidFill>
                            <a:schemeClr val="dk1"/>
                          </a:solidFill>
                          <a:latin typeface="Arial"/>
                          <a:ea typeface="Arial"/>
                          <a:cs typeface="Arial"/>
                          <a:sym typeface="Arial"/>
                        </a:rPr>
                        <a:t>Objetivos </a:t>
                      </a:r>
                      <a:r>
                        <a:rPr lang="es-ES" sz="2000" b="0" noProof="0">
                          <a:solidFill>
                            <a:schemeClr val="dk1"/>
                          </a:solidFill>
                          <a:latin typeface="Arial"/>
                          <a:ea typeface="Arial"/>
                          <a:cs typeface="Arial"/>
                          <a:sym typeface="Arial"/>
                        </a:rPr>
                        <a:t>de la sesi</a:t>
                      </a:r>
                      <a:r>
                        <a:rPr lang="es-ES" sz="2000" b="0" noProof="0">
                          <a:solidFill>
                            <a:schemeClr val="dk1"/>
                          </a:solidFill>
                          <a:latin typeface="+mn-lt"/>
                          <a:ea typeface="Arial"/>
                          <a:cs typeface="Arial"/>
                          <a:sym typeface="Arial"/>
                        </a:rPr>
                        <a:t>ó</a:t>
                      </a:r>
                      <a:r>
                        <a:rPr lang="es-ES" sz="2000" b="0" noProof="0">
                          <a:solidFill>
                            <a:schemeClr val="dk1"/>
                          </a:solidFill>
                          <a:latin typeface="Arial"/>
                          <a:ea typeface="Arial"/>
                          <a:cs typeface="Arial"/>
                          <a:sym typeface="Arial"/>
                        </a:rPr>
                        <a:t>n</a:t>
                      </a:r>
                      <a:endParaRPr lang="es-ES" sz="2000" noProof="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lang="es-ES" sz="1800" noProof="0"/>
                    </a:p>
                    <a:p>
                      <a:pPr marL="0" marR="0" lvl="0" indent="0" algn="l" rtl="0">
                        <a:spcBef>
                          <a:spcPts val="0"/>
                        </a:spcBef>
                        <a:spcAft>
                          <a:spcPts val="0"/>
                        </a:spcAft>
                        <a:buNone/>
                      </a:pPr>
                      <a:endParaRPr lang="es-ES" sz="1800" noProof="0"/>
                    </a:p>
                    <a:p>
                      <a:pPr marL="0" marR="0" lvl="0" indent="0" algn="l" rtl="0">
                        <a:spcBef>
                          <a:spcPts val="0"/>
                        </a:spcBef>
                        <a:spcAft>
                          <a:spcPts val="0"/>
                        </a:spcAft>
                        <a:buNone/>
                      </a:pPr>
                      <a:endParaRPr lang="es-ES" sz="1800" noProof="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a:solidFill>
                            <a:schemeClr val="dk1"/>
                          </a:solidFill>
                          <a:latin typeface="+mn-lt"/>
                          <a:ea typeface="Arial"/>
                          <a:cs typeface="Arial"/>
                          <a:sym typeface="Arial"/>
                        </a:rPr>
                        <a:t>Diálogo de descubrimiento </a:t>
                      </a:r>
                      <a:r>
                        <a:rPr lang="es-ES" sz="2000" b="0" noProof="0">
                          <a:solidFill>
                            <a:schemeClr val="dk1"/>
                          </a:solidFill>
                          <a:latin typeface="+mn-lt"/>
                          <a:ea typeface="Arial"/>
                          <a:cs typeface="Arial"/>
                          <a:sym typeface="Arial"/>
                        </a:rPr>
                        <a:t>invita a compartir ideas </a:t>
                      </a:r>
                      <a:br>
                        <a:rPr lang="es-ES" sz="2000" b="0" noProof="0">
                          <a:solidFill>
                            <a:schemeClr val="dk1"/>
                          </a:solidFill>
                          <a:latin typeface="+mn-lt"/>
                          <a:ea typeface="Arial"/>
                          <a:cs typeface="Arial"/>
                          <a:sym typeface="Arial"/>
                        </a:rPr>
                      </a:br>
                      <a:r>
                        <a:rPr lang="es-ES" sz="2000" b="0" noProof="0">
                          <a:solidFill>
                            <a:schemeClr val="dk1"/>
                          </a:solidFill>
                          <a:latin typeface="+mn-lt"/>
                          <a:ea typeface="Arial"/>
                          <a:cs typeface="Arial"/>
                          <a:sym typeface="Arial"/>
                        </a:rPr>
                        <a:t>y experiencias</a:t>
                      </a:r>
                      <a:endParaRPr lang="es-ES" sz="2000" b="0" noProof="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lang="es-ES" sz="1800" noProof="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ES" sz="2000" b="1" noProof="0">
                          <a:solidFill>
                            <a:schemeClr val="dk1"/>
                          </a:solidFill>
                          <a:latin typeface="Arial"/>
                          <a:ea typeface="Arial"/>
                          <a:cs typeface="Arial"/>
                          <a:sym typeface="Arial"/>
                        </a:rPr>
                        <a:t>Actividad </a:t>
                      </a:r>
                      <a:r>
                        <a:rPr lang="es-ES" sz="2000" b="0" noProof="0">
                          <a:solidFill>
                            <a:schemeClr val="dk1"/>
                          </a:solidFill>
                          <a:latin typeface="Arial"/>
                          <a:ea typeface="Arial"/>
                          <a:cs typeface="Arial"/>
                          <a:sym typeface="Arial"/>
                        </a:rPr>
                        <a:t>realizada individualmente o el grupo</a:t>
                      </a:r>
                      <a:endParaRPr lang="es-ES" b="0" noProof="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lang="es-ES" sz="1800" noProof="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s-ES" sz="2000" b="1" noProof="0">
                          <a:solidFill>
                            <a:schemeClr val="dk1"/>
                          </a:solidFill>
                          <a:latin typeface="Arial"/>
                          <a:ea typeface="Arial"/>
                          <a:cs typeface="Arial"/>
                          <a:sym typeface="Arial"/>
                        </a:rPr>
                        <a:t>Destaca </a:t>
                      </a:r>
                      <a:r>
                        <a:rPr lang="es-ES" sz="2000" b="0" noProof="0">
                          <a:solidFill>
                            <a:schemeClr val="dk1"/>
                          </a:solidFill>
                          <a:latin typeface="Arial"/>
                          <a:ea typeface="Arial"/>
                          <a:cs typeface="Arial"/>
                          <a:sym typeface="Arial"/>
                        </a:rPr>
                        <a:t>el enfoque multisectorial o el enfoque de Una Sola Salud</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525016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Arial"/>
              <a:ea typeface="+mn-ea"/>
              <a:cs typeface="+mn-cs"/>
            </a:endParaRPr>
          </a:p>
          <a:p>
            <a:pPr lvl="0"/>
            <a:endParaRPr lang="en-US"/>
          </a:p>
          <a:p>
            <a:pPr lvl="0"/>
            <a:endParaRPr lang="en-US"/>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a:ln>
                  <a:noFill/>
                </a:ln>
                <a:solidFill>
                  <a:schemeClr val="tx1"/>
                </a:solidFill>
                <a:effectLst/>
                <a:uLnTx/>
                <a:uFillTx/>
                <a:latin typeface="Franklin Gothic Medium"/>
                <a:ea typeface="+mj-ea"/>
                <a:cs typeface="+mj-cs"/>
              </a:rPr>
              <a:t>Learning Objectives</a:t>
            </a:r>
            <a:endParaRPr lang="en-US"/>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1249601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a:ln>
                  <a:noFill/>
                </a:ln>
                <a:solidFill>
                  <a:schemeClr val="tx1"/>
                </a:solidFill>
                <a:effectLst/>
                <a:uLnTx/>
                <a:uFillTx/>
                <a:latin typeface="Franklin Gothic Medium"/>
                <a:ea typeface="+mj-ea"/>
                <a:cs typeface="+mj-cs"/>
              </a:rPr>
              <a:t>Public Health Surveillance Cycle</a:t>
            </a:r>
            <a:endParaRPr lang="en-US"/>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76510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2045576"/>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810" r:id="rId11"/>
    <p:sldLayoutId id="2147483797" r:id="rId12"/>
    <p:sldLayoutId id="2147483798" r:id="rId13"/>
    <p:sldLayoutId id="2147483799" r:id="rId14"/>
    <p:sldLayoutId id="2147483800" r:id="rId15"/>
    <p:sldLayoutId id="2147483801" r:id="rId16"/>
    <p:sldLayoutId id="2147483802" r:id="rId17"/>
    <p:sldLayoutId id="2147483803" r:id="rId18"/>
    <p:sldLayoutId id="2147483804" r:id="rId19"/>
    <p:sldLayoutId id="2147483805" r:id="rId20"/>
    <p:sldLayoutId id="2147483806" r:id="rId21"/>
    <p:sldLayoutId id="2147483807" r:id="rId22"/>
    <p:sldLayoutId id="2147483808" r:id="rId23"/>
    <p:sldLayoutId id="2147483809"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s://www.afro.who.int/publications/technical-guidelines-integrated-disease-surveillance-and-response-african-region-third" TargetMode="External"/><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s://www.who.int/health-topics/international-health-regulations#tab=tab_1"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B7B95AD-AF35-FC50-D7BE-461471F4F91E}"/>
              </a:ext>
            </a:extLst>
          </p:cNvPr>
          <p:cNvSpPr>
            <a:spLocks noGrp="1"/>
          </p:cNvSpPr>
          <p:nvPr>
            <p:ph type="body" sz="quarter" idx="17"/>
          </p:nvPr>
        </p:nvSpPr>
        <p:spPr>
          <a:xfrm>
            <a:off x="514673" y="1761254"/>
            <a:ext cx="9038944" cy="1588535"/>
          </a:xfrm>
        </p:spPr>
        <p:txBody>
          <a:bodyPr lIns="91440" tIns="45720" rIns="91440" bIns="45720" anchor="t"/>
          <a:lstStyle/>
          <a:p>
            <a:r>
              <a:rPr lang="es-ES">
                <a:latin typeface="Franklin Gothic Medium"/>
              </a:rPr>
              <a:t>Introducción a </a:t>
            </a:r>
            <a:r>
              <a:rPr lang="es-ES" sz="5400">
                <a:latin typeface="Franklin Gothic Medium"/>
              </a:rPr>
              <a:t>Vigilancia </a:t>
            </a:r>
            <a:br>
              <a:rPr lang="es-ES" sz="5400">
                <a:latin typeface="Franklin Gothic Medium"/>
              </a:rPr>
            </a:br>
            <a:r>
              <a:rPr lang="es-ES" sz="5400">
                <a:latin typeface="Franklin Gothic Medium"/>
              </a:rPr>
              <a:t>de la Salud </a:t>
            </a:r>
            <a:r>
              <a:rPr lang="es-ES">
                <a:latin typeface="Franklin Gothic Medium"/>
              </a:rPr>
              <a:t>P</a:t>
            </a:r>
            <a:r>
              <a:rPr lang="es-ES" sz="5400">
                <a:latin typeface="Franklin Gothic Medium"/>
              </a:rPr>
              <a:t>ública</a:t>
            </a:r>
          </a:p>
          <a:p>
            <a:endParaRPr lang="en-US"/>
          </a:p>
        </p:txBody>
      </p:sp>
      <p:sp>
        <p:nvSpPr>
          <p:cNvPr id="3" name="Text Placeholder 2">
            <a:extLst>
              <a:ext uri="{FF2B5EF4-FFF2-40B4-BE49-F238E27FC236}">
                <a16:creationId xmlns:a16="http://schemas.microsoft.com/office/drawing/2014/main" id="{6941DFC5-B224-8CA1-D80D-AC5FDB2FA845}"/>
              </a:ext>
            </a:extLst>
          </p:cNvPr>
          <p:cNvSpPr>
            <a:spLocks noGrp="1"/>
          </p:cNvSpPr>
          <p:nvPr>
            <p:ph type="body" sz="quarter" idx="16"/>
          </p:nvPr>
        </p:nvSpPr>
        <p:spPr/>
        <p:txBody>
          <a:bodyPr/>
          <a:lstStyle/>
          <a:p>
            <a:r>
              <a:rPr lang="en-US"/>
              <a:t>Taller 1</a:t>
            </a:r>
          </a:p>
        </p:txBody>
      </p:sp>
    </p:spTree>
    <p:extLst>
      <p:ext uri="{BB962C8B-B14F-4D97-AF65-F5344CB8AC3E}">
        <p14:creationId xmlns:p14="http://schemas.microsoft.com/office/powerpoint/2010/main" val="27505872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C01347-8268-6637-D102-E1AF24E16060}"/>
              </a:ext>
            </a:extLst>
          </p:cNvPr>
          <p:cNvSpPr>
            <a:spLocks noGrp="1"/>
          </p:cNvSpPr>
          <p:nvPr>
            <p:ph type="title"/>
          </p:nvPr>
        </p:nvSpPr>
        <p:spPr/>
        <p:txBody>
          <a:bodyPr/>
          <a:lstStyle/>
          <a:p>
            <a:r>
              <a:rPr lang="es-ES" altLang="en-US">
                <a:ea typeface="ＭＳ Ｐゴシック" pitchFamily="34" charset="-128"/>
              </a:rPr>
              <a:t>AFRO: Vigilancia y Respuesta Integrada a Enfermedades (IDSR)</a:t>
            </a:r>
            <a:endParaRPr lang="es-ES"/>
          </a:p>
        </p:txBody>
      </p:sp>
      <p:sp>
        <p:nvSpPr>
          <p:cNvPr id="2" name="Content Placeholder 1">
            <a:extLst>
              <a:ext uri="{FF2B5EF4-FFF2-40B4-BE49-F238E27FC236}">
                <a16:creationId xmlns:a16="http://schemas.microsoft.com/office/drawing/2014/main" id="{D0C4D2BD-BD68-C1C7-A3AC-84EC87A2E637}"/>
              </a:ext>
            </a:extLst>
          </p:cNvPr>
          <p:cNvSpPr>
            <a:spLocks noGrp="1"/>
          </p:cNvSpPr>
          <p:nvPr>
            <p:ph sz="half" idx="2"/>
          </p:nvPr>
        </p:nvSpPr>
        <p:spPr>
          <a:xfrm>
            <a:off x="838201" y="1478857"/>
            <a:ext cx="7766538" cy="4639309"/>
          </a:xfrm>
        </p:spPr>
        <p:txBody>
          <a:bodyPr/>
          <a:lstStyle/>
          <a:p>
            <a:r>
              <a:rPr lang="es-ES"/>
              <a:t>Desarrollado por WHO AFRO</a:t>
            </a:r>
          </a:p>
          <a:p>
            <a:r>
              <a:rPr lang="es-ES"/>
              <a:t>3</a:t>
            </a:r>
            <a:r>
              <a:rPr lang="es-ES" baseline="30000"/>
              <a:t>rd</a:t>
            </a:r>
            <a:r>
              <a:rPr lang="es-ES"/>
              <a:t> edición publicada en 2019</a:t>
            </a:r>
          </a:p>
          <a:p>
            <a:r>
              <a:rPr lang="es-ES"/>
              <a:t>Utilizado por la mayoría de los países </a:t>
            </a:r>
            <a:br>
              <a:rPr lang="es-ES"/>
            </a:br>
            <a:r>
              <a:rPr lang="es-ES"/>
              <a:t>de África</a:t>
            </a:r>
          </a:p>
          <a:p>
            <a:r>
              <a:rPr lang="es-ES"/>
              <a:t>Adaptado y modificado por cada país</a:t>
            </a:r>
          </a:p>
          <a:p>
            <a:r>
              <a:rPr lang="es-ES"/>
              <a:t>Paquete de entrenamiento disponible </a:t>
            </a:r>
            <a:br>
              <a:rPr lang="es-ES"/>
            </a:br>
            <a:r>
              <a:rPr lang="es-ES"/>
              <a:t>en línea</a:t>
            </a:r>
          </a:p>
          <a:p>
            <a:endParaRPr lang="es-ES"/>
          </a:p>
        </p:txBody>
      </p:sp>
      <p:sp>
        <p:nvSpPr>
          <p:cNvPr id="4" name="Text Placeholder 3">
            <a:extLst>
              <a:ext uri="{FF2B5EF4-FFF2-40B4-BE49-F238E27FC236}">
                <a16:creationId xmlns:a16="http://schemas.microsoft.com/office/drawing/2014/main" id="{6DBDE0DB-524F-AC65-A8C0-3FB4427089FC}"/>
              </a:ext>
            </a:extLst>
          </p:cNvPr>
          <p:cNvSpPr>
            <a:spLocks noGrp="1"/>
          </p:cNvSpPr>
          <p:nvPr>
            <p:ph type="body" sz="quarter" idx="16"/>
          </p:nvPr>
        </p:nvSpPr>
        <p:spPr>
          <a:xfrm>
            <a:off x="3727938" y="6374335"/>
            <a:ext cx="5831095" cy="335418"/>
          </a:xfrm>
        </p:spPr>
        <p:txBody>
          <a:bodyPr/>
          <a:lstStyle/>
          <a:p>
            <a:r>
              <a:rPr lang="es-ES">
                <a:hlinkClick r:id="rId3"/>
              </a:rPr>
              <a:t>Directrices técnicas para la vigilancia y respuesta integradas a las enfermedades en la Región de África: Tercera edición | OMS | Oficina Regional para África</a:t>
            </a:r>
            <a:endParaRPr lang="es-ES"/>
          </a:p>
        </p:txBody>
      </p:sp>
      <p:pic>
        <p:nvPicPr>
          <p:cNvPr id="9" name="Picture 2" descr="Technical Guidelines for Integrated Disease Surveillance and Response in the African Region: Third edition">
            <a:extLst>
              <a:ext uri="{FF2B5EF4-FFF2-40B4-BE49-F238E27FC236}">
                <a16:creationId xmlns:a16="http://schemas.microsoft.com/office/drawing/2014/main" id="{D2007DF2-8ADF-D404-CAA2-5D0BAB5D31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22625" y="1641128"/>
            <a:ext cx="3467130" cy="429390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43597B7A-7701-FD37-7D9D-5A043C2C26F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32967" y="4481057"/>
            <a:ext cx="3810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51029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FF3B38A-4E1D-992C-9145-5255329ACD11}"/>
              </a:ext>
            </a:extLst>
          </p:cNvPr>
          <p:cNvSpPr>
            <a:spLocks noGrp="1"/>
          </p:cNvSpPr>
          <p:nvPr>
            <p:ph sz="half" idx="2"/>
          </p:nvPr>
        </p:nvSpPr>
        <p:spPr>
          <a:xfrm>
            <a:off x="838200" y="1504539"/>
            <a:ext cx="10966938" cy="5154167"/>
          </a:xfrm>
        </p:spPr>
        <p:txBody>
          <a:bodyPr lIns="91440" tIns="45720" rIns="91440" bIns="45720" anchor="t"/>
          <a:lstStyle/>
          <a:p>
            <a:r>
              <a:rPr lang="es-ES" sz="2400"/>
              <a:t>Las leyes y normativas dictan quién debe informar sobre qué, cómo y cuándo</a:t>
            </a:r>
          </a:p>
          <a:p>
            <a:r>
              <a:rPr lang="es-ES" sz="2400"/>
              <a:t>Los informes sobre enfermedades proceden de diversas fuentes, como:</a:t>
            </a:r>
          </a:p>
          <a:p>
            <a:endParaRPr lang="es-ES" sz="2400"/>
          </a:p>
          <a:p>
            <a:endParaRPr lang="es-ES" sz="2400"/>
          </a:p>
          <a:p>
            <a:endParaRPr lang="es-ES" sz="2400"/>
          </a:p>
          <a:p>
            <a:pPr marL="0" indent="0">
              <a:buNone/>
            </a:pPr>
            <a:r>
              <a:rPr lang="es-ES" sz="2400"/>
              <a:t>  </a:t>
            </a:r>
            <a:endParaRPr lang="es-ES" sz="2400">
              <a:cs typeface="Arial"/>
            </a:endParaRPr>
          </a:p>
          <a:p>
            <a:r>
              <a:rPr lang="es-ES" sz="2400"/>
              <a:t>Los organismos locales de salud humana, animal y ambiental son responsables de investigar los casos y eventos y tomar las </a:t>
            </a:r>
            <a:br>
              <a:rPr lang="es-ES" sz="2400"/>
            </a:br>
            <a:r>
              <a:rPr lang="es-ES" sz="2400"/>
              <a:t>medidas necesarias</a:t>
            </a:r>
            <a:endParaRPr lang="es-ES" sz="2400">
              <a:cs typeface="Arial"/>
            </a:endParaRPr>
          </a:p>
          <a:p>
            <a:r>
              <a:rPr lang="es-ES" sz="2400"/>
              <a:t>Las agencias sanitarias locales comunican la información a los siguientes niveles del sistema y, posteriormente, al nivel nacional.</a:t>
            </a:r>
            <a:endParaRPr lang="es-ES" sz="2400">
              <a:cs typeface="Arial"/>
            </a:endParaRPr>
          </a:p>
          <a:p>
            <a:endParaRPr lang="es-ES" sz="2400"/>
          </a:p>
          <a:p>
            <a:endParaRPr lang="es-ES" sz="2400"/>
          </a:p>
        </p:txBody>
      </p:sp>
      <p:sp>
        <p:nvSpPr>
          <p:cNvPr id="4" name="Title 1">
            <a:extLst>
              <a:ext uri="{FF2B5EF4-FFF2-40B4-BE49-F238E27FC236}">
                <a16:creationId xmlns:a16="http://schemas.microsoft.com/office/drawing/2014/main" id="{083B42B1-08F0-16FD-D720-AF70541D736B}"/>
              </a:ext>
            </a:extLst>
          </p:cNvPr>
          <p:cNvSpPr>
            <a:spLocks noGrp="1"/>
          </p:cNvSpPr>
          <p:nvPr>
            <p:ph type="title"/>
          </p:nvPr>
        </p:nvSpPr>
        <p:spPr/>
        <p:txBody>
          <a:bodyPr/>
          <a:lstStyle/>
          <a:p>
            <a:r>
              <a:rPr lang="es-ES"/>
              <a:t>Notificación de enfermedades</a:t>
            </a:r>
          </a:p>
        </p:txBody>
      </p:sp>
      <p:pic>
        <p:nvPicPr>
          <p:cNvPr id="2" name="Picture 1">
            <a:extLst>
              <a:ext uri="{FF2B5EF4-FFF2-40B4-BE49-F238E27FC236}">
                <a16:creationId xmlns:a16="http://schemas.microsoft.com/office/drawing/2014/main" id="{B1CF7AA0-B22E-03AD-FB81-7AF04BCDAA15}"/>
              </a:ext>
            </a:extLst>
          </p:cNvPr>
          <p:cNvPicPr>
            <a:picLocks noChangeAspect="1"/>
          </p:cNvPicPr>
          <p:nvPr/>
        </p:nvPicPr>
        <p:blipFill rotWithShape="1">
          <a:blip r:embed="rId3"/>
          <a:srcRect l="7656" r="3424" b="5555"/>
          <a:stretch/>
        </p:blipFill>
        <p:spPr>
          <a:xfrm>
            <a:off x="3622338" y="2652433"/>
            <a:ext cx="2194560" cy="1554480"/>
          </a:xfrm>
          <a:prstGeom prst="rect">
            <a:avLst/>
          </a:prstGeom>
          <a:ln>
            <a:solidFill>
              <a:schemeClr val="tx1"/>
            </a:solidFill>
          </a:ln>
        </p:spPr>
      </p:pic>
      <p:pic>
        <p:nvPicPr>
          <p:cNvPr id="1026" name="Picture 2" descr="person holding orange and white toothbrush">
            <a:extLst>
              <a:ext uri="{FF2B5EF4-FFF2-40B4-BE49-F238E27FC236}">
                <a16:creationId xmlns:a16="http://schemas.microsoft.com/office/drawing/2014/main" id="{73F73054-9311-AC3F-63B1-6EF84232213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952" r="8530"/>
          <a:stretch/>
        </p:blipFill>
        <p:spPr bwMode="auto">
          <a:xfrm>
            <a:off x="8569662" y="2633762"/>
            <a:ext cx="2194560" cy="155448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8" name="Picture 4" descr="man in white long sleeve shirt riding brown camel during daytime">
            <a:extLst>
              <a:ext uri="{FF2B5EF4-FFF2-40B4-BE49-F238E27FC236}">
                <a16:creationId xmlns:a16="http://schemas.microsoft.com/office/drawing/2014/main" id="{09CB81E2-29AA-0565-FC96-BAFD4DC1188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5555"/>
          <a:stretch/>
        </p:blipFill>
        <p:spPr bwMode="auto">
          <a:xfrm>
            <a:off x="6096000" y="2652433"/>
            <a:ext cx="2194560" cy="155448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African American Plastic surgeon woman holding silicon breast implants in surgery room interior. Cosmetic surgery concept">
            <a:extLst>
              <a:ext uri="{FF2B5EF4-FFF2-40B4-BE49-F238E27FC236}">
                <a16:creationId xmlns:a16="http://schemas.microsoft.com/office/drawing/2014/main" id="{A9AA48C9-986D-1823-3506-3FB7DE987D6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5835"/>
          <a:stretch/>
        </p:blipFill>
        <p:spPr bwMode="auto">
          <a:xfrm>
            <a:off x="1132989" y="2652433"/>
            <a:ext cx="2194560" cy="155448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3883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a:spLocks noChangeArrowheads="1"/>
          </p:cNvSpPr>
          <p:nvPr/>
        </p:nvSpPr>
        <p:spPr bwMode="auto">
          <a:xfrm>
            <a:off x="6940831" y="1263805"/>
            <a:ext cx="3429000" cy="1013098"/>
          </a:xfrm>
          <a:prstGeom prst="rect">
            <a:avLst/>
          </a:prstGeom>
          <a:noFill/>
          <a:ln w="12700">
            <a:noFill/>
            <a:miter lim="800000"/>
            <a:headEnd/>
            <a:tailEnd/>
          </a:ln>
          <a:effectLst/>
          <a:extLst>
            <a:ext uri="{909E8E84-426E-40DD-AFC4-6F175D3DCCD1}">
              <a14:hiddenFill xmlns:a14="http://schemas.microsoft.com/office/drawing/2010/main">
                <a:gradFill rotWithShape="0">
                  <a:gsLst>
                    <a:gs pos="0">
                      <a:srgbClr val="FAFD00"/>
                    </a:gs>
                    <a:gs pos="100000">
                      <a:srgbClr val="FEFFCC"/>
                    </a:gs>
                  </a:gsLst>
                  <a:lin ang="5400000" scaled="1"/>
                </a:gra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lIns="90488" tIns="44450" rIns="90488" bIns="44450">
            <a:spAutoFit/>
          </a:bodyPr>
          <a:lstStyle/>
          <a:p>
            <a:pPr marL="57150" marR="0" lvl="0" indent="0" algn="l" defTabSz="762000" rtl="0" eaLnBrk="0" fontAlgn="auto" latinLnBrk="0" hangingPunct="0">
              <a:lnSpc>
                <a:spcPct val="100000"/>
              </a:lnSpc>
              <a:spcBef>
                <a:spcPts val="0"/>
              </a:spcBef>
              <a:spcAft>
                <a:spcPts val="0"/>
              </a:spcAft>
              <a:buClrTx/>
              <a:buSzTx/>
              <a:buFontTx/>
              <a:buNone/>
              <a:tabLst/>
              <a:defRPr/>
            </a:pPr>
            <a:r>
              <a:rPr kumimoji="0" lang="es-ES" altLang="ja-JP" sz="2000" b="0" i="0" u="none" strike="noStrike" kern="1200" cap="none" spc="0" normalizeH="0" baseline="0">
                <a:ln>
                  <a:noFill/>
                </a:ln>
                <a:effectLst/>
                <a:uLnTx/>
                <a:uFillTx/>
                <a:latin typeface="Arial" panose="020B0604020202020204" pitchFamily="34" charset="0"/>
                <a:ea typeface="ＭＳ Ｐゴシック" charset="0"/>
                <a:cs typeface="Arial" panose="020B0604020202020204" pitchFamily="34" charset="0"/>
              </a:rPr>
              <a:t>Ficha epidemiológica semanal; boletín regional; medios electrónicos</a:t>
            </a:r>
          </a:p>
        </p:txBody>
      </p:sp>
      <p:sp>
        <p:nvSpPr>
          <p:cNvPr id="47" name="Text Placeholder 46">
            <a:extLst>
              <a:ext uri="{FF2B5EF4-FFF2-40B4-BE49-F238E27FC236}">
                <a16:creationId xmlns:a16="http://schemas.microsoft.com/office/drawing/2014/main" id="{4DD9E7EA-3F04-4384-6F3B-61F1A0C18BC3}"/>
              </a:ext>
            </a:extLst>
          </p:cNvPr>
          <p:cNvSpPr>
            <a:spLocks noGrp="1"/>
          </p:cNvSpPr>
          <p:nvPr>
            <p:ph type="body" sz="quarter" idx="16"/>
          </p:nvPr>
        </p:nvSpPr>
        <p:spPr>
          <a:xfrm>
            <a:off x="4136300" y="6508189"/>
            <a:ext cx="5450171" cy="242192"/>
          </a:xfrm>
        </p:spPr>
        <p:txBody>
          <a:bodyPr/>
          <a:lstStyle/>
          <a:p>
            <a:r>
              <a:rPr lang="es-ES" sz="1200"/>
              <a:t>OMS. Normas de vigilancia recomendadas. Segunda edición. Ginebra; 1999. </a:t>
            </a:r>
          </a:p>
          <a:p>
            <a:endParaRPr lang="es-ES"/>
          </a:p>
        </p:txBody>
      </p:sp>
      <p:sp>
        <p:nvSpPr>
          <p:cNvPr id="7" name="Line 29" descr="Image of dotted lines stretching the length of slide." title="Graphic"/>
          <p:cNvSpPr>
            <a:spLocks noChangeShapeType="1"/>
          </p:cNvSpPr>
          <p:nvPr/>
        </p:nvSpPr>
        <p:spPr bwMode="auto">
          <a:xfrm flipV="1">
            <a:off x="1889621" y="2700623"/>
            <a:ext cx="8480069" cy="2540"/>
          </a:xfrm>
          <a:prstGeom prst="line">
            <a:avLst/>
          </a:prstGeom>
          <a:noFill/>
          <a:ln w="254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8" name="Oval 3" descr="Oval shape with MOH text inside." title="Graphic"/>
          <p:cNvSpPr>
            <a:spLocks noChangeArrowheads="1"/>
          </p:cNvSpPr>
          <p:nvPr/>
        </p:nvSpPr>
        <p:spPr bwMode="auto">
          <a:xfrm flipV="1">
            <a:off x="5310683" y="3056223"/>
            <a:ext cx="1720850" cy="901700"/>
          </a:xfrm>
          <a:prstGeom prst="ellipse">
            <a:avLst/>
          </a:prstGeom>
          <a:solidFill>
            <a:schemeClr val="accent6">
              <a:lumMod val="60000"/>
              <a:lumOff val="40000"/>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9" name="Oval 4" descr="Oval shaped graphic. No text inside. " title="Graphic"/>
          <p:cNvSpPr>
            <a:spLocks noChangeArrowheads="1"/>
          </p:cNvSpPr>
          <p:nvPr/>
        </p:nvSpPr>
        <p:spPr bwMode="auto">
          <a:xfrm flipV="1">
            <a:off x="6963270" y="4573874"/>
            <a:ext cx="869950" cy="473075"/>
          </a:xfrm>
          <a:prstGeom prst="ellipse">
            <a:avLst/>
          </a:prstGeom>
          <a:solidFill>
            <a:schemeClr val="accent6">
              <a:lumMod val="60000"/>
              <a:lumOff val="40000"/>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10" name="Oval 5" descr="Oval shaped graphic. No text inside." title="Graphic"/>
          <p:cNvSpPr>
            <a:spLocks noChangeArrowheads="1"/>
          </p:cNvSpPr>
          <p:nvPr/>
        </p:nvSpPr>
        <p:spPr bwMode="auto">
          <a:xfrm flipV="1">
            <a:off x="4556621" y="4573874"/>
            <a:ext cx="796925" cy="473075"/>
          </a:xfrm>
          <a:prstGeom prst="ellipse">
            <a:avLst/>
          </a:prstGeom>
          <a:solidFill>
            <a:schemeClr val="accent6">
              <a:lumMod val="60000"/>
              <a:lumOff val="40000"/>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11" name="Oval 6" descr="Oval shaped graphic. No text inside." title="Graphic"/>
          <p:cNvSpPr>
            <a:spLocks noChangeArrowheads="1"/>
          </p:cNvSpPr>
          <p:nvPr/>
        </p:nvSpPr>
        <p:spPr bwMode="auto">
          <a:xfrm flipV="1">
            <a:off x="7909421" y="5793074"/>
            <a:ext cx="576263" cy="366713"/>
          </a:xfrm>
          <a:prstGeom prst="ellipse">
            <a:avLst/>
          </a:prstGeom>
          <a:solidFill>
            <a:schemeClr val="accent6">
              <a:lumMod val="60000"/>
              <a:lumOff val="40000"/>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12" name="Oval 7" descr="Oval shaped graphic. No text inside." title="Graphic"/>
          <p:cNvSpPr>
            <a:spLocks noChangeArrowheads="1"/>
          </p:cNvSpPr>
          <p:nvPr/>
        </p:nvSpPr>
        <p:spPr bwMode="auto">
          <a:xfrm flipV="1">
            <a:off x="3870821" y="5793074"/>
            <a:ext cx="576263" cy="366713"/>
          </a:xfrm>
          <a:prstGeom prst="ellipse">
            <a:avLst/>
          </a:prstGeom>
          <a:solidFill>
            <a:schemeClr val="accent6">
              <a:lumMod val="60000"/>
              <a:lumOff val="40000"/>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13" name="Oval 8" descr="Oval shaped graphic. No text inside." title="Graphic"/>
          <p:cNvSpPr>
            <a:spLocks noChangeArrowheads="1"/>
          </p:cNvSpPr>
          <p:nvPr/>
        </p:nvSpPr>
        <p:spPr bwMode="auto">
          <a:xfrm flipV="1">
            <a:off x="4675683" y="5793074"/>
            <a:ext cx="576262" cy="366713"/>
          </a:xfrm>
          <a:prstGeom prst="ellipse">
            <a:avLst/>
          </a:prstGeom>
          <a:solidFill>
            <a:schemeClr val="accent6">
              <a:lumMod val="60000"/>
              <a:lumOff val="40000"/>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14" name="Oval 9" descr="Oval shaped graphic. No text inside." title="Graphic"/>
          <p:cNvSpPr>
            <a:spLocks noChangeArrowheads="1"/>
          </p:cNvSpPr>
          <p:nvPr/>
        </p:nvSpPr>
        <p:spPr bwMode="auto">
          <a:xfrm flipV="1">
            <a:off x="5471021" y="5793074"/>
            <a:ext cx="576263" cy="366713"/>
          </a:xfrm>
          <a:prstGeom prst="ellipse">
            <a:avLst/>
          </a:prstGeom>
          <a:solidFill>
            <a:schemeClr val="accent6">
              <a:lumMod val="60000"/>
              <a:lumOff val="40000"/>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15" name="Oval 10" descr="Oval shaped graphic. No text inside." title="Graphic"/>
          <p:cNvSpPr>
            <a:spLocks noChangeArrowheads="1"/>
          </p:cNvSpPr>
          <p:nvPr/>
        </p:nvSpPr>
        <p:spPr bwMode="auto">
          <a:xfrm flipV="1">
            <a:off x="6385421" y="5793074"/>
            <a:ext cx="576263" cy="366713"/>
          </a:xfrm>
          <a:prstGeom prst="ellipse">
            <a:avLst/>
          </a:prstGeom>
          <a:solidFill>
            <a:schemeClr val="accent6">
              <a:lumMod val="60000"/>
              <a:lumOff val="40000"/>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16" name="Oval 11" descr="Oval shaped graphic. No text inside." title="Graphic"/>
          <p:cNvSpPr>
            <a:spLocks noChangeArrowheads="1"/>
          </p:cNvSpPr>
          <p:nvPr/>
        </p:nvSpPr>
        <p:spPr bwMode="auto">
          <a:xfrm flipV="1">
            <a:off x="7147421" y="5793074"/>
            <a:ext cx="576263" cy="366713"/>
          </a:xfrm>
          <a:prstGeom prst="ellipse">
            <a:avLst/>
          </a:prstGeom>
          <a:solidFill>
            <a:schemeClr val="accent6">
              <a:lumMod val="60000"/>
              <a:lumOff val="40000"/>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17" name="Line 16" descr="Image of double sided arrow pointing up and down. " title="Graphic"/>
          <p:cNvSpPr>
            <a:spLocks noChangeShapeType="1"/>
          </p:cNvSpPr>
          <p:nvPr/>
        </p:nvSpPr>
        <p:spPr bwMode="auto">
          <a:xfrm flipV="1">
            <a:off x="7426820" y="5107274"/>
            <a:ext cx="0" cy="639763"/>
          </a:xfrm>
          <a:prstGeom prst="line">
            <a:avLst/>
          </a:prstGeom>
          <a:noFill/>
          <a:ln w="508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18" name="Line 17" descr="Image of double sided arrow pointing up and down. " title="Graphic"/>
          <p:cNvSpPr>
            <a:spLocks noChangeShapeType="1"/>
          </p:cNvSpPr>
          <p:nvPr/>
        </p:nvSpPr>
        <p:spPr bwMode="auto">
          <a:xfrm flipH="1" flipV="1">
            <a:off x="7722096" y="5107274"/>
            <a:ext cx="474663" cy="639763"/>
          </a:xfrm>
          <a:prstGeom prst="line">
            <a:avLst/>
          </a:prstGeom>
          <a:noFill/>
          <a:ln w="508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19" name="Line 18" descr="Image of double sided arrow pointing up and down. " title="Graphic"/>
          <p:cNvSpPr>
            <a:spLocks noChangeShapeType="1"/>
          </p:cNvSpPr>
          <p:nvPr/>
        </p:nvSpPr>
        <p:spPr bwMode="auto">
          <a:xfrm flipV="1">
            <a:off x="5166220" y="3964274"/>
            <a:ext cx="584200" cy="525463"/>
          </a:xfrm>
          <a:prstGeom prst="line">
            <a:avLst/>
          </a:prstGeom>
          <a:noFill/>
          <a:ln w="508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20" name="Line 19" descr="Image of double sided arrow pointing up and down. " title="Graphic"/>
          <p:cNvSpPr>
            <a:spLocks noChangeShapeType="1"/>
          </p:cNvSpPr>
          <p:nvPr/>
        </p:nvSpPr>
        <p:spPr bwMode="auto">
          <a:xfrm flipH="1" flipV="1">
            <a:off x="6809283" y="3964273"/>
            <a:ext cx="482600" cy="533400"/>
          </a:xfrm>
          <a:prstGeom prst="line">
            <a:avLst/>
          </a:prstGeom>
          <a:noFill/>
          <a:ln w="508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21" name="Rectangle 28" descr="MOH" title="Text"/>
          <p:cNvSpPr>
            <a:spLocks noChangeArrowheads="1"/>
          </p:cNvSpPr>
          <p:nvPr/>
        </p:nvSpPr>
        <p:spPr bwMode="auto">
          <a:xfrm>
            <a:off x="5815989" y="3202273"/>
            <a:ext cx="721352" cy="520655"/>
          </a:xfrm>
          <a:prstGeom prst="rect">
            <a:avLst/>
          </a:prstGeom>
          <a:noFill/>
          <a:ln w="12700">
            <a:noFill/>
            <a:miter lim="800000"/>
            <a:headEnd/>
            <a:tailEnd/>
          </a:ln>
          <a:effectLst/>
        </p:spPr>
        <p:txBody>
          <a:bodyPr wrap="none" lIns="90488" tIns="44450" rIns="90488" bIns="44450">
            <a:spAutoFit/>
          </a:bodyPr>
          <a:lstStyle/>
          <a:p>
            <a:pPr marL="0" marR="0" lvl="0" indent="0" algn="ctr" defTabSz="762000" rtl="0" eaLnBrk="0" fontAlgn="auto" latinLnBrk="0" hangingPunct="0">
              <a:lnSpc>
                <a:spcPct val="100000"/>
              </a:lnSpc>
              <a:spcBef>
                <a:spcPts val="0"/>
              </a:spcBef>
              <a:spcAft>
                <a:spcPts val="0"/>
              </a:spcAft>
              <a:buClrTx/>
              <a:buSzTx/>
              <a:buFontTx/>
              <a:buNone/>
              <a:tabLst/>
              <a:defRPr/>
            </a:pPr>
            <a:r>
              <a:rPr kumimoji="0" lang="en-GB" altLang="ja-JP" sz="28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rPr>
              <a:t>MS</a:t>
            </a:r>
          </a:p>
        </p:txBody>
      </p:sp>
      <p:sp>
        <p:nvSpPr>
          <p:cNvPr id="22" name="Line 32" descr="Image of double sided arrow pointing up and down. " title="Graphic"/>
          <p:cNvSpPr>
            <a:spLocks noChangeShapeType="1"/>
          </p:cNvSpPr>
          <p:nvPr/>
        </p:nvSpPr>
        <p:spPr bwMode="auto">
          <a:xfrm flipV="1">
            <a:off x="6158408" y="2535523"/>
            <a:ext cx="0" cy="457200"/>
          </a:xfrm>
          <a:prstGeom prst="line">
            <a:avLst/>
          </a:prstGeom>
          <a:noFill/>
          <a:ln w="508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23" name="Rectangle 34"/>
          <p:cNvSpPr>
            <a:spLocks noChangeArrowheads="1"/>
          </p:cNvSpPr>
          <p:nvPr/>
        </p:nvSpPr>
        <p:spPr bwMode="auto">
          <a:xfrm>
            <a:off x="1883270" y="1773523"/>
            <a:ext cx="1917700" cy="704850"/>
          </a:xfrm>
          <a:prstGeom prst="rect">
            <a:avLst/>
          </a:prstGeom>
          <a:noFill/>
          <a:ln w="12700">
            <a:noFill/>
            <a:miter lim="800000"/>
            <a:headEnd/>
            <a:tailEnd/>
          </a:ln>
          <a:effectLst/>
          <a:extLst>
            <a:ext uri="{909E8E84-426E-40DD-AFC4-6F175D3DCCD1}">
              <a14:hiddenFill xmlns:a14="http://schemas.microsoft.com/office/drawing/2010/main">
                <a:gradFill rotWithShape="0">
                  <a:gsLst>
                    <a:gs pos="0">
                      <a:srgbClr val="FAFD00"/>
                    </a:gs>
                    <a:gs pos="100000">
                      <a:srgbClr val="FEFFCC"/>
                    </a:gs>
                  </a:gsLst>
                  <a:lin ang="5400000" scaled="1"/>
                </a:gra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spAutoFit/>
          </a:bodyPr>
          <a:lstStyle/>
          <a:p>
            <a:pPr marL="0" marR="0" lvl="0" indent="0" algn="ctr" defTabSz="762000" rtl="0" eaLnBrk="0" fontAlgn="auto" latinLnBrk="0" hangingPunct="0">
              <a:lnSpc>
                <a:spcPct val="100000"/>
              </a:lnSpc>
              <a:spcBef>
                <a:spcPts val="0"/>
              </a:spcBef>
              <a:spcAft>
                <a:spcPts val="0"/>
              </a:spcAft>
              <a:buClrTx/>
              <a:buSzTx/>
              <a:buFontTx/>
              <a:buNone/>
              <a:tabLst/>
              <a:defRPr/>
            </a:pPr>
            <a:r>
              <a:rPr lang="es-ES" altLang="ja-JP" sz="2000" b="1">
                <a:latin typeface="Arial" panose="020B0604020202020204" pitchFamily="34" charset="0"/>
                <a:ea typeface="ＭＳ Ｐゴシック" charset="0"/>
                <a:cs typeface="Arial" panose="020B0604020202020204" pitchFamily="34" charset="0"/>
              </a:rPr>
              <a:t>N</a:t>
            </a:r>
            <a:r>
              <a:rPr kumimoji="0" lang="es-ES" altLang="ja-JP" sz="2000" b="1" i="0" u="none" strike="noStrike" kern="1200" cap="none" spc="0" normalizeH="0" baseline="0" noProof="0" err="1">
                <a:ln>
                  <a:noFill/>
                </a:ln>
                <a:effectLst/>
                <a:uLnTx/>
                <a:uFillTx/>
                <a:latin typeface="Arial" panose="020B0604020202020204" pitchFamily="34" charset="0"/>
                <a:ea typeface="ＭＳ Ｐゴシック" charset="0"/>
                <a:cs typeface="Arial" panose="020B0604020202020204" pitchFamily="34" charset="0"/>
              </a:rPr>
              <a:t>ivel</a:t>
            </a:r>
            <a:r>
              <a:rPr kumimoji="0" lang="es-ES" altLang="ja-JP" sz="20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rPr>
              <a:t> internacional</a:t>
            </a:r>
            <a:endParaRPr kumimoji="0" lang="es-ES" sz="20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24" name="Rectangle 36"/>
          <p:cNvSpPr>
            <a:spLocks noChangeArrowheads="1"/>
          </p:cNvSpPr>
          <p:nvPr/>
        </p:nvSpPr>
        <p:spPr bwMode="auto">
          <a:xfrm>
            <a:off x="1875333" y="5716874"/>
            <a:ext cx="1933575" cy="705321"/>
          </a:xfrm>
          <a:prstGeom prst="rect">
            <a:avLst/>
          </a:prstGeom>
          <a:noFill/>
          <a:ln w="12700">
            <a:noFill/>
            <a:miter lim="800000"/>
            <a:headEnd/>
            <a:tailEnd/>
          </a:ln>
          <a:effectLst/>
          <a:extLst>
            <a:ext uri="{909E8E84-426E-40DD-AFC4-6F175D3DCCD1}">
              <a14:hiddenFill xmlns:a14="http://schemas.microsoft.com/office/drawing/2010/main">
                <a:gradFill rotWithShape="0">
                  <a:gsLst>
                    <a:gs pos="0">
                      <a:srgbClr val="FAFD00"/>
                    </a:gs>
                    <a:gs pos="100000">
                      <a:srgbClr val="FEFFCC"/>
                    </a:gs>
                  </a:gsLst>
                  <a:lin ang="5400000" scaled="1"/>
                </a:gra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spAutoFit/>
          </a:bodyPr>
          <a:lstStyle/>
          <a:p>
            <a:pPr marL="0" marR="0" lvl="0" indent="0" algn="ctr" defTabSz="762000" rtl="0" eaLnBrk="0" fontAlgn="auto" latinLnBrk="0" hangingPunct="0">
              <a:lnSpc>
                <a:spcPct val="100000"/>
              </a:lnSpc>
              <a:spcBef>
                <a:spcPts val="0"/>
              </a:spcBef>
              <a:spcAft>
                <a:spcPts val="0"/>
              </a:spcAft>
              <a:buClrTx/>
              <a:buSzTx/>
              <a:buFontTx/>
              <a:buNone/>
              <a:tabLst/>
              <a:defRPr/>
            </a:pPr>
            <a:r>
              <a:rPr kumimoji="0" lang="es-ES" altLang="ja-JP" sz="20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rPr>
              <a:t>Nivel local / distrital</a:t>
            </a:r>
          </a:p>
        </p:txBody>
      </p:sp>
      <p:sp>
        <p:nvSpPr>
          <p:cNvPr id="25" name="Rectangle 37"/>
          <p:cNvSpPr>
            <a:spLocks noChangeArrowheads="1"/>
          </p:cNvSpPr>
          <p:nvPr/>
        </p:nvSpPr>
        <p:spPr bwMode="auto">
          <a:xfrm>
            <a:off x="1737220" y="4497673"/>
            <a:ext cx="2209800" cy="704850"/>
          </a:xfrm>
          <a:prstGeom prst="rect">
            <a:avLst/>
          </a:prstGeom>
          <a:noFill/>
          <a:ln w="12700">
            <a:noFill/>
            <a:miter lim="800000"/>
            <a:headEnd/>
            <a:tailEnd/>
          </a:ln>
          <a:effectLst/>
          <a:extLst>
            <a:ext uri="{909E8E84-426E-40DD-AFC4-6F175D3DCCD1}">
              <a14:hiddenFill xmlns:a14="http://schemas.microsoft.com/office/drawing/2010/main">
                <a:gradFill rotWithShape="0">
                  <a:gsLst>
                    <a:gs pos="0">
                      <a:srgbClr val="FAFD00"/>
                    </a:gs>
                    <a:gs pos="100000">
                      <a:srgbClr val="FEFFCC"/>
                    </a:gs>
                  </a:gsLst>
                  <a:lin ang="5400000" scaled="1"/>
                </a:gra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spAutoFit/>
          </a:bodyPr>
          <a:lstStyle/>
          <a:p>
            <a:pPr marL="57150" marR="0" lvl="0" indent="0" algn="ctr" defTabSz="762000" rtl="0" eaLnBrk="0" fontAlgn="auto" latinLnBrk="0" hangingPunct="0">
              <a:lnSpc>
                <a:spcPct val="100000"/>
              </a:lnSpc>
              <a:spcBef>
                <a:spcPts val="0"/>
              </a:spcBef>
              <a:spcAft>
                <a:spcPts val="0"/>
              </a:spcAft>
              <a:buClrTx/>
              <a:buSzTx/>
              <a:buFontTx/>
              <a:buNone/>
              <a:tabLst/>
              <a:defRPr/>
            </a:pPr>
            <a:r>
              <a:rPr kumimoji="0" lang="es-ES" altLang="ja-JP" sz="20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rPr>
              <a:t>Nivel intermedio</a:t>
            </a:r>
          </a:p>
        </p:txBody>
      </p:sp>
      <p:sp>
        <p:nvSpPr>
          <p:cNvPr id="26" name="Rectangle 38"/>
          <p:cNvSpPr>
            <a:spLocks noChangeArrowheads="1"/>
          </p:cNvSpPr>
          <p:nvPr/>
        </p:nvSpPr>
        <p:spPr bwMode="auto">
          <a:xfrm>
            <a:off x="1851520" y="3261011"/>
            <a:ext cx="1981200" cy="398462"/>
          </a:xfrm>
          <a:prstGeom prst="rect">
            <a:avLst/>
          </a:prstGeom>
          <a:noFill/>
          <a:ln w="12700">
            <a:noFill/>
            <a:miter lim="800000"/>
            <a:headEnd/>
            <a:tailEnd/>
          </a:ln>
          <a:effectLst/>
          <a:extLst>
            <a:ext uri="{909E8E84-426E-40DD-AFC4-6F175D3DCCD1}">
              <a14:hiddenFill xmlns:a14="http://schemas.microsoft.com/office/drawing/2010/main">
                <a:gradFill rotWithShape="0">
                  <a:gsLst>
                    <a:gs pos="0">
                      <a:srgbClr val="FAFD00"/>
                    </a:gs>
                    <a:gs pos="100000">
                      <a:srgbClr val="FEFFCC"/>
                    </a:gs>
                  </a:gsLst>
                  <a:lin ang="5400000" scaled="1"/>
                </a:gra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spAutoFit/>
          </a:bodyPr>
          <a:lstStyle/>
          <a:p>
            <a:pPr marL="57150" marR="0" lvl="0" indent="0" algn="ctr" defTabSz="762000" rtl="0" eaLnBrk="0" fontAlgn="auto" latinLnBrk="0" hangingPunct="0">
              <a:lnSpc>
                <a:spcPct val="100000"/>
              </a:lnSpc>
              <a:spcBef>
                <a:spcPts val="0"/>
              </a:spcBef>
              <a:spcAft>
                <a:spcPts val="0"/>
              </a:spcAft>
              <a:buClrTx/>
              <a:buSzTx/>
              <a:buFontTx/>
              <a:buNone/>
              <a:tabLst/>
              <a:defRPr/>
            </a:pPr>
            <a:r>
              <a:rPr kumimoji="0" lang="es-ES" altLang="ja-JP" sz="20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rPr>
              <a:t>Nivel central</a:t>
            </a:r>
          </a:p>
        </p:txBody>
      </p:sp>
      <p:sp>
        <p:nvSpPr>
          <p:cNvPr id="27" name="Line 39" descr="Image of double sided arrow pointing up and down. " title="Graphic"/>
          <p:cNvSpPr>
            <a:spLocks noChangeShapeType="1"/>
          </p:cNvSpPr>
          <p:nvPr/>
        </p:nvSpPr>
        <p:spPr bwMode="auto">
          <a:xfrm>
            <a:off x="1889621" y="4191287"/>
            <a:ext cx="8442605" cy="6710"/>
          </a:xfrm>
          <a:prstGeom prst="line">
            <a:avLst/>
          </a:prstGeom>
          <a:noFill/>
          <a:ln w="254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28" name="Line 40" descr="Image of double sided arrow pointing up and down. " title="Graphic"/>
          <p:cNvSpPr>
            <a:spLocks noChangeShapeType="1"/>
          </p:cNvSpPr>
          <p:nvPr/>
        </p:nvSpPr>
        <p:spPr bwMode="auto">
          <a:xfrm>
            <a:off x="1889621" y="5607337"/>
            <a:ext cx="8442602" cy="3322"/>
          </a:xfrm>
          <a:prstGeom prst="line">
            <a:avLst/>
          </a:prstGeom>
          <a:noFill/>
          <a:ln w="254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29" name="Line 16" descr="Image of double sided arrow pointing up and down. " title="Graphic"/>
          <p:cNvSpPr>
            <a:spLocks noChangeShapeType="1"/>
          </p:cNvSpPr>
          <p:nvPr/>
        </p:nvSpPr>
        <p:spPr bwMode="auto">
          <a:xfrm flipV="1">
            <a:off x="4980483" y="5107274"/>
            <a:ext cx="0" cy="639763"/>
          </a:xfrm>
          <a:prstGeom prst="line">
            <a:avLst/>
          </a:prstGeom>
          <a:noFill/>
          <a:ln w="508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30" name="Line 15" descr="Image of double sided arrow pointing up and down. " title="Graphic"/>
          <p:cNvSpPr>
            <a:spLocks noChangeShapeType="1"/>
          </p:cNvSpPr>
          <p:nvPr/>
        </p:nvSpPr>
        <p:spPr bwMode="auto">
          <a:xfrm flipV="1">
            <a:off x="4159746" y="5107274"/>
            <a:ext cx="544513" cy="639763"/>
          </a:xfrm>
          <a:prstGeom prst="line">
            <a:avLst/>
          </a:prstGeom>
          <a:noFill/>
          <a:ln w="508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31" name="Line 17" descr="Image of double sided arrow pointing up and down. " title="Graphic"/>
          <p:cNvSpPr>
            <a:spLocks noChangeShapeType="1"/>
          </p:cNvSpPr>
          <p:nvPr/>
        </p:nvSpPr>
        <p:spPr bwMode="auto">
          <a:xfrm flipH="1" flipV="1">
            <a:off x="5285283" y="5107274"/>
            <a:ext cx="476250" cy="639763"/>
          </a:xfrm>
          <a:prstGeom prst="line">
            <a:avLst/>
          </a:prstGeom>
          <a:noFill/>
          <a:ln w="508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32" name="Oval 3" descr="Oval shape with WHO text inside." title="Graphic"/>
          <p:cNvSpPr>
            <a:spLocks noChangeArrowheads="1"/>
          </p:cNvSpPr>
          <p:nvPr/>
        </p:nvSpPr>
        <p:spPr bwMode="auto">
          <a:xfrm flipV="1">
            <a:off x="5471020" y="1849724"/>
            <a:ext cx="1371600" cy="639763"/>
          </a:xfrm>
          <a:prstGeom prst="ellipse">
            <a:avLst/>
          </a:prstGeom>
          <a:solidFill>
            <a:schemeClr val="accent6">
              <a:lumMod val="60000"/>
              <a:lumOff val="40000"/>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33" name="Rectangle 28" descr="WHO" title="Text"/>
          <p:cNvSpPr>
            <a:spLocks noChangeArrowheads="1"/>
          </p:cNvSpPr>
          <p:nvPr/>
        </p:nvSpPr>
        <p:spPr bwMode="auto">
          <a:xfrm>
            <a:off x="5721845" y="1925923"/>
            <a:ext cx="935038" cy="458788"/>
          </a:xfrm>
          <a:prstGeom prst="rect">
            <a:avLst/>
          </a:prstGeom>
          <a:noFill/>
          <a:ln w="12700">
            <a:noFill/>
            <a:miter lim="800000"/>
            <a:headEnd/>
            <a:tailEnd/>
          </a:ln>
          <a:effectLst/>
          <a:extLst>
            <a:ext uri="{909E8E84-426E-40DD-AFC4-6F175D3DCCD1}">
              <a14:hiddenFill xmlns:a14="http://schemas.microsoft.com/office/drawing/2010/main">
                <a:gradFill rotWithShape="0">
                  <a:gsLst>
                    <a:gs pos="0">
                      <a:srgbClr val="FAFD00"/>
                    </a:gs>
                    <a:gs pos="100000">
                      <a:srgbClr val="FEFFCC"/>
                    </a:gs>
                  </a:gsLst>
                  <a:lin ang="5400000" scaled="1"/>
                </a:gra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marL="0" marR="0" lvl="0" indent="0" algn="ctr" defTabSz="762000" rtl="0" eaLnBrk="0" fontAlgn="auto" latinLnBrk="0" hangingPunct="0">
              <a:lnSpc>
                <a:spcPct val="100000"/>
              </a:lnSpc>
              <a:spcBef>
                <a:spcPts val="0"/>
              </a:spcBef>
              <a:spcAft>
                <a:spcPts val="0"/>
              </a:spcAft>
              <a:buClrTx/>
              <a:buSzTx/>
              <a:buFontTx/>
              <a:buNone/>
              <a:tabLst/>
              <a:defRPr/>
            </a:pPr>
            <a:r>
              <a:rPr kumimoji="0" lang="en-GB" altLang="ja-JP" sz="24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rPr>
              <a:t>OMS</a:t>
            </a:r>
          </a:p>
        </p:txBody>
      </p:sp>
      <p:cxnSp>
        <p:nvCxnSpPr>
          <p:cNvPr id="34" name="Straight Arrow Connector 33" descr="Arrow extends down to International Level to Local/District Level. " title="Graphic"/>
          <p:cNvCxnSpPr>
            <a:cxnSpLocks/>
          </p:cNvCxnSpPr>
          <p:nvPr/>
        </p:nvCxnSpPr>
        <p:spPr>
          <a:xfrm>
            <a:off x="7121458" y="2247622"/>
            <a:ext cx="3248233" cy="0"/>
          </a:xfrm>
          <a:prstGeom prst="straightConnector1">
            <a:avLst/>
          </a:prstGeom>
          <a:ln w="38100">
            <a:solidFill>
              <a:srgbClr val="0065A5"/>
            </a:solidFill>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descr="Arrow extends  to International Level to Local/District Level." title="Graphic"/>
          <p:cNvCxnSpPr/>
          <p:nvPr/>
        </p:nvCxnSpPr>
        <p:spPr>
          <a:xfrm>
            <a:off x="10369691" y="2247622"/>
            <a:ext cx="0" cy="3613150"/>
          </a:xfrm>
          <a:prstGeom prst="line">
            <a:avLst/>
          </a:prstGeom>
          <a:ln w="38100">
            <a:solidFill>
              <a:srgbClr val="0065A5"/>
            </a:solidFill>
          </a:ln>
        </p:spPr>
        <p:style>
          <a:lnRef idx="1">
            <a:schemeClr val="accent1"/>
          </a:lnRef>
          <a:fillRef idx="0">
            <a:schemeClr val="accent1"/>
          </a:fillRef>
          <a:effectRef idx="0">
            <a:schemeClr val="accent1"/>
          </a:effectRef>
          <a:fontRef idx="minor">
            <a:schemeClr val="tx1"/>
          </a:fontRef>
        </p:style>
      </p:cxnSp>
      <p:cxnSp>
        <p:nvCxnSpPr>
          <p:cNvPr id="36" name="Straight Arrow Connector 35" descr="Arrow extends  to Central Level." title="Graphic"/>
          <p:cNvCxnSpPr>
            <a:cxnSpLocks/>
          </p:cNvCxnSpPr>
          <p:nvPr/>
        </p:nvCxnSpPr>
        <p:spPr>
          <a:xfrm>
            <a:off x="7223620" y="3721590"/>
            <a:ext cx="3146071" cy="1338"/>
          </a:xfrm>
          <a:prstGeom prst="straightConnector1">
            <a:avLst/>
          </a:prstGeom>
          <a:ln w="38100">
            <a:solidFill>
              <a:srgbClr val="0065A5"/>
            </a:solidFill>
            <a:headEnd type="triangle" w="lg" len="lg"/>
            <a:tailEnd type="none"/>
          </a:ln>
        </p:spPr>
        <p:style>
          <a:lnRef idx="1">
            <a:schemeClr val="accent1"/>
          </a:lnRef>
          <a:fillRef idx="0">
            <a:schemeClr val="accent1"/>
          </a:fillRef>
          <a:effectRef idx="0">
            <a:schemeClr val="accent1"/>
          </a:effectRef>
          <a:fontRef idx="minor">
            <a:schemeClr val="tx1"/>
          </a:fontRef>
        </p:style>
      </p:cxnSp>
      <p:cxnSp>
        <p:nvCxnSpPr>
          <p:cNvPr id="37" name="Straight Arrow Connector 36" descr="Arrow pointing toward oval at Intermediate Level." title="Graphic"/>
          <p:cNvCxnSpPr>
            <a:cxnSpLocks/>
          </p:cNvCxnSpPr>
          <p:nvPr/>
        </p:nvCxnSpPr>
        <p:spPr>
          <a:xfrm>
            <a:off x="8168184" y="4671681"/>
            <a:ext cx="2201507" cy="0"/>
          </a:xfrm>
          <a:prstGeom prst="straightConnector1">
            <a:avLst/>
          </a:prstGeom>
          <a:ln w="38100">
            <a:solidFill>
              <a:srgbClr val="0065A5"/>
            </a:solidFill>
            <a:headEnd type="triangle" w="lg" len="lg"/>
            <a:tailEnd type="none"/>
          </a:ln>
        </p:spPr>
        <p:style>
          <a:lnRef idx="1">
            <a:schemeClr val="accent1"/>
          </a:lnRef>
          <a:fillRef idx="0">
            <a:schemeClr val="accent1"/>
          </a:fillRef>
          <a:effectRef idx="0">
            <a:schemeClr val="accent1"/>
          </a:effectRef>
          <a:fontRef idx="minor">
            <a:schemeClr val="tx1"/>
          </a:fontRef>
        </p:style>
      </p:cxnSp>
      <p:cxnSp>
        <p:nvCxnSpPr>
          <p:cNvPr id="38" name="Straight Arrow Connector 37" descr="Arrow extends  to Local/District Level." title="Graphic"/>
          <p:cNvCxnSpPr>
            <a:cxnSpLocks/>
          </p:cNvCxnSpPr>
          <p:nvPr/>
        </p:nvCxnSpPr>
        <p:spPr>
          <a:xfrm flipV="1">
            <a:off x="8792532" y="5837871"/>
            <a:ext cx="1614622" cy="6692"/>
          </a:xfrm>
          <a:prstGeom prst="straightConnector1">
            <a:avLst/>
          </a:prstGeom>
          <a:ln w="38100">
            <a:solidFill>
              <a:srgbClr val="0065A5"/>
            </a:solidFill>
            <a:headEnd type="triangle" w="lg" len="lg"/>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descr="Arrow extends  to Central Level." title="Graphic"/>
          <p:cNvCxnSpPr>
            <a:cxnSpLocks/>
          </p:cNvCxnSpPr>
          <p:nvPr/>
        </p:nvCxnSpPr>
        <p:spPr>
          <a:xfrm flipH="1">
            <a:off x="10207201" y="3452868"/>
            <a:ext cx="1" cy="2652998"/>
          </a:xfrm>
          <a:prstGeom prst="line">
            <a:avLst/>
          </a:prstGeom>
          <a:ln w="38100">
            <a:solidFill>
              <a:srgbClr val="F7941D"/>
            </a:solidFill>
          </a:ln>
        </p:spPr>
        <p:style>
          <a:lnRef idx="1">
            <a:schemeClr val="accent1"/>
          </a:lnRef>
          <a:fillRef idx="0">
            <a:schemeClr val="accent1"/>
          </a:fillRef>
          <a:effectRef idx="0">
            <a:schemeClr val="accent1"/>
          </a:effectRef>
          <a:fontRef idx="minor">
            <a:schemeClr val="tx1"/>
          </a:fontRef>
        </p:style>
      </p:cxnSp>
      <p:cxnSp>
        <p:nvCxnSpPr>
          <p:cNvPr id="42" name="Straight Arrow Connector 41" title="Graphi"/>
          <p:cNvCxnSpPr>
            <a:cxnSpLocks/>
          </p:cNvCxnSpPr>
          <p:nvPr/>
        </p:nvCxnSpPr>
        <p:spPr>
          <a:xfrm>
            <a:off x="8168184" y="4957458"/>
            <a:ext cx="2039017" cy="0"/>
          </a:xfrm>
          <a:prstGeom prst="straightConnector1">
            <a:avLst/>
          </a:prstGeom>
          <a:ln w="38100">
            <a:solidFill>
              <a:srgbClr val="F7941D"/>
            </a:solidFill>
            <a:headEnd type="triangle" w="lg" len="lg"/>
            <a:tailEnd type="none"/>
          </a:ln>
        </p:spPr>
        <p:style>
          <a:lnRef idx="1">
            <a:schemeClr val="accent1"/>
          </a:lnRef>
          <a:fillRef idx="0">
            <a:schemeClr val="accent1"/>
          </a:fillRef>
          <a:effectRef idx="0">
            <a:schemeClr val="accent1"/>
          </a:effectRef>
          <a:fontRef idx="minor">
            <a:schemeClr val="tx1"/>
          </a:fontRef>
        </p:style>
      </p:cxnSp>
      <p:sp>
        <p:nvSpPr>
          <p:cNvPr id="43" name="Rectangle 38"/>
          <p:cNvSpPr>
            <a:spLocks noChangeArrowheads="1"/>
          </p:cNvSpPr>
          <p:nvPr/>
        </p:nvSpPr>
        <p:spPr bwMode="auto">
          <a:xfrm>
            <a:off x="6848067" y="2721742"/>
            <a:ext cx="3591349" cy="705321"/>
          </a:xfrm>
          <a:prstGeom prst="rect">
            <a:avLst/>
          </a:prstGeom>
          <a:noFill/>
          <a:ln w="12700">
            <a:noFill/>
            <a:miter lim="800000"/>
            <a:headEnd/>
            <a:tailEnd/>
          </a:ln>
          <a:effectLst/>
          <a:extLst>
            <a:ext uri="{909E8E84-426E-40DD-AFC4-6F175D3DCCD1}">
              <a14:hiddenFill xmlns:a14="http://schemas.microsoft.com/office/drawing/2010/main">
                <a:gradFill rotWithShape="0">
                  <a:gsLst>
                    <a:gs pos="0">
                      <a:srgbClr val="FAFD00"/>
                    </a:gs>
                    <a:gs pos="100000">
                      <a:srgbClr val="FEFFCC"/>
                    </a:gs>
                  </a:gsLst>
                  <a:lin ang="5400000" scaled="1"/>
                </a:gra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lIns="90488" tIns="44450" rIns="90488" bIns="44450">
            <a:spAutoFit/>
          </a:bodyPr>
          <a:lstStyle/>
          <a:p>
            <a:pPr marL="57150" marR="0" lvl="0" indent="0" algn="l" defTabSz="762000" rtl="0" eaLnBrk="0" fontAlgn="auto" latinLnBrk="0" hangingPunct="0">
              <a:lnSpc>
                <a:spcPct val="100000"/>
              </a:lnSpc>
              <a:spcBef>
                <a:spcPts val="0"/>
              </a:spcBef>
              <a:spcAft>
                <a:spcPts val="0"/>
              </a:spcAft>
              <a:buClrTx/>
              <a:buSzTx/>
              <a:buFontTx/>
              <a:buNone/>
              <a:tabLst/>
              <a:defRPr/>
            </a:pPr>
            <a:r>
              <a:rPr kumimoji="0" lang="es-ES" altLang="ja-JP" sz="20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rPr>
              <a:t>Boletín </a:t>
            </a:r>
            <a:r>
              <a:rPr lang="es-ES" altLang="ja-JP" sz="2000">
                <a:latin typeface="Arial" panose="020B0604020202020204" pitchFamily="34" charset="0"/>
                <a:ea typeface="ＭＳ Ｐゴシック" charset="0"/>
                <a:cs typeface="Arial" panose="020B0604020202020204" pitchFamily="34" charset="0"/>
              </a:rPr>
              <a:t>e</a:t>
            </a:r>
            <a:r>
              <a:rPr kumimoji="0" lang="es-ES" altLang="ja-JP" sz="2000" b="0" i="0" u="none" strike="noStrike" kern="1200" cap="none" spc="0" normalizeH="0" baseline="0">
                <a:ln>
                  <a:noFill/>
                </a:ln>
                <a:effectLst/>
                <a:uLnTx/>
                <a:uFillTx/>
                <a:latin typeface="Arial" panose="020B0604020202020204" pitchFamily="34" charset="0"/>
                <a:ea typeface="ＭＳ Ｐゴシック" charset="0"/>
                <a:cs typeface="Arial" panose="020B0604020202020204" pitchFamily="34" charset="0"/>
              </a:rPr>
              <a:t>pidemiológico</a:t>
            </a:r>
            <a:r>
              <a:rPr kumimoji="0" lang="es-ES" altLang="ja-JP" sz="20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rPr>
              <a:t> nacional; medios electrónicos</a:t>
            </a:r>
          </a:p>
        </p:txBody>
      </p:sp>
      <p:cxnSp>
        <p:nvCxnSpPr>
          <p:cNvPr id="44" name="Straight Arrow Connector 43" descr="Arrow extends from Central Level to Local/District Level." title="Graphic"/>
          <p:cNvCxnSpPr>
            <a:cxnSpLocks/>
          </p:cNvCxnSpPr>
          <p:nvPr/>
        </p:nvCxnSpPr>
        <p:spPr>
          <a:xfrm>
            <a:off x="8788266" y="6096830"/>
            <a:ext cx="1418935" cy="0"/>
          </a:xfrm>
          <a:prstGeom prst="straightConnector1">
            <a:avLst/>
          </a:prstGeom>
          <a:ln w="38100">
            <a:solidFill>
              <a:srgbClr val="F7941D"/>
            </a:solidFill>
            <a:headEnd type="triangle" w="lg" len="lg"/>
            <a:tailEnd type="none"/>
          </a:ln>
        </p:spPr>
        <p:style>
          <a:lnRef idx="1">
            <a:schemeClr val="accent1"/>
          </a:lnRef>
          <a:fillRef idx="0">
            <a:schemeClr val="accent1"/>
          </a:fillRef>
          <a:effectRef idx="0">
            <a:schemeClr val="accent1"/>
          </a:effectRef>
          <a:fontRef idx="minor">
            <a:schemeClr val="tx1"/>
          </a:fontRef>
        </p:style>
      </p:cxnSp>
      <p:sp>
        <p:nvSpPr>
          <p:cNvPr id="45" name="Line 15" descr="Image of double sided arrow pointing up and down. " title="Graphic"/>
          <p:cNvSpPr>
            <a:spLocks noChangeShapeType="1"/>
          </p:cNvSpPr>
          <p:nvPr/>
        </p:nvSpPr>
        <p:spPr bwMode="auto">
          <a:xfrm flipV="1">
            <a:off x="6614020" y="5126324"/>
            <a:ext cx="546100" cy="639763"/>
          </a:xfrm>
          <a:prstGeom prst="line">
            <a:avLst/>
          </a:prstGeom>
          <a:noFill/>
          <a:ln w="508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cxnSp>
        <p:nvCxnSpPr>
          <p:cNvPr id="6" name="Straight Connector 5">
            <a:extLst>
              <a:ext uri="{FF2B5EF4-FFF2-40B4-BE49-F238E27FC236}">
                <a16:creationId xmlns:a16="http://schemas.microsoft.com/office/drawing/2014/main" id="{EF1A710B-2348-2529-A414-FDADF1551459}"/>
              </a:ext>
            </a:extLst>
          </p:cNvPr>
          <p:cNvCxnSpPr>
            <a:cxnSpLocks/>
          </p:cNvCxnSpPr>
          <p:nvPr/>
        </p:nvCxnSpPr>
        <p:spPr>
          <a:xfrm flipH="1">
            <a:off x="7223620" y="3452868"/>
            <a:ext cx="2983581" cy="0"/>
          </a:xfrm>
          <a:prstGeom prst="line">
            <a:avLst/>
          </a:prstGeom>
          <a:ln w="38100">
            <a:solidFill>
              <a:srgbClr val="F7941D"/>
            </a:solidFill>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F7EAFD75-B8E7-0F77-6885-BD7F65D5AD14}"/>
              </a:ext>
            </a:extLst>
          </p:cNvPr>
          <p:cNvSpPr txBox="1">
            <a:spLocks/>
          </p:cNvSpPr>
          <p:nvPr/>
        </p:nvSpPr>
        <p:spPr>
          <a:xfrm>
            <a:off x="814753" y="11723"/>
            <a:ext cx="11353797" cy="12573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4000"/>
              <a:t>Esquema de la OMS para el flujo de información en la vigilancia de las enfermedades transmisibles </a:t>
            </a:r>
          </a:p>
        </p:txBody>
      </p:sp>
    </p:spTree>
    <p:extLst>
      <p:ext uri="{BB962C8B-B14F-4D97-AF65-F5344CB8AC3E}">
        <p14:creationId xmlns:p14="http://schemas.microsoft.com/office/powerpoint/2010/main" val="38801801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9818C3E-7A1B-D142-CFDF-82FB53025F7F}"/>
              </a:ext>
            </a:extLst>
          </p:cNvPr>
          <p:cNvSpPr>
            <a:spLocks noGrp="1"/>
          </p:cNvSpPr>
          <p:nvPr>
            <p:ph type="title"/>
          </p:nvPr>
        </p:nvSpPr>
        <p:spPr>
          <a:xfrm>
            <a:off x="841104" y="449320"/>
            <a:ext cx="9897234" cy="711917"/>
          </a:xfrm>
        </p:spPr>
        <p:txBody>
          <a:bodyPr/>
          <a:lstStyle/>
          <a:p>
            <a:r>
              <a:rPr lang="es-ES"/>
              <a:t>Diagrame su sistema de vigilancia (1/2)</a:t>
            </a:r>
            <a:br>
              <a:rPr lang="es-ES" sz="4400" b="1">
                <a:latin typeface="+mj-lt"/>
              </a:rPr>
            </a:br>
            <a:endParaRPr lang="es-ES"/>
          </a:p>
        </p:txBody>
      </p:sp>
    </p:spTree>
    <p:extLst>
      <p:ext uri="{BB962C8B-B14F-4D97-AF65-F5344CB8AC3E}">
        <p14:creationId xmlns:p14="http://schemas.microsoft.com/office/powerpoint/2010/main" val="35208505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8AC7C9D-58BC-E683-591E-550E2D8E0A2F}"/>
              </a:ext>
            </a:extLst>
          </p:cNvPr>
          <p:cNvSpPr>
            <a:spLocks noGrp="1"/>
          </p:cNvSpPr>
          <p:nvPr>
            <p:ph sz="half" idx="2"/>
          </p:nvPr>
        </p:nvSpPr>
        <p:spPr/>
        <p:txBody>
          <a:bodyPr lIns="91440" tIns="45720" rIns="91440" bIns="45720" anchor="t"/>
          <a:lstStyle/>
          <a:p>
            <a:r>
              <a:rPr lang="es-ES"/>
              <a:t>¿Qué similitudes y diferencias observa al comparar los sistemas de vigilancia entre sectores?</a:t>
            </a:r>
          </a:p>
          <a:p>
            <a:r>
              <a:rPr lang="es-ES"/>
              <a:t>¿En qué se parecen o difieren los colaboradores de cada nivel del sistema de vigilancia de un sector a otro?</a:t>
            </a:r>
          </a:p>
          <a:p>
            <a:r>
              <a:rPr lang="es-ES"/>
              <a:t>¿Tiene ideas sobre cómo mejorar sus sistemas de vigilancia?</a:t>
            </a:r>
          </a:p>
          <a:p>
            <a:r>
              <a:rPr lang="es-ES"/>
              <a:t>¿Cuáles podrían ser las ventajas y los retos de la creación de un sistema de vigilancia Una Sola Salud en su país?</a:t>
            </a:r>
          </a:p>
        </p:txBody>
      </p:sp>
      <p:sp>
        <p:nvSpPr>
          <p:cNvPr id="5" name="Title 4">
            <a:extLst>
              <a:ext uri="{FF2B5EF4-FFF2-40B4-BE49-F238E27FC236}">
                <a16:creationId xmlns:a16="http://schemas.microsoft.com/office/drawing/2014/main" id="{64558F80-6B51-5CA1-26A6-FC2785BA70E3}"/>
              </a:ext>
            </a:extLst>
          </p:cNvPr>
          <p:cNvSpPr>
            <a:spLocks noGrp="1"/>
          </p:cNvSpPr>
          <p:nvPr>
            <p:ph type="title"/>
          </p:nvPr>
        </p:nvSpPr>
        <p:spPr>
          <a:xfrm>
            <a:off x="838200" y="447675"/>
            <a:ext cx="9853246" cy="800100"/>
          </a:xfrm>
        </p:spPr>
        <p:txBody>
          <a:bodyPr/>
          <a:lstStyle/>
          <a:p>
            <a:r>
              <a:rPr lang="es-ES"/>
              <a:t>Diagrame su sistema de vigilancia (2/2)</a:t>
            </a:r>
          </a:p>
        </p:txBody>
      </p:sp>
    </p:spTree>
    <p:extLst>
      <p:ext uri="{BB962C8B-B14F-4D97-AF65-F5344CB8AC3E}">
        <p14:creationId xmlns:p14="http://schemas.microsoft.com/office/powerpoint/2010/main" val="29230849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AFDD8E-2741-B3B5-7B3D-5EFF62122BBB}"/>
              </a:ext>
            </a:extLst>
          </p:cNvPr>
          <p:cNvSpPr>
            <a:spLocks noGrp="1"/>
          </p:cNvSpPr>
          <p:nvPr>
            <p:ph type="title"/>
          </p:nvPr>
        </p:nvSpPr>
        <p:spPr/>
        <p:txBody>
          <a:bodyPr/>
          <a:lstStyle/>
          <a:p>
            <a:r>
              <a:rPr lang="es-ES"/>
              <a:t>Flujo de información entre sectores </a:t>
            </a:r>
          </a:p>
        </p:txBody>
      </p:sp>
      <p:sp>
        <p:nvSpPr>
          <p:cNvPr id="38" name="Text Placeholder 36">
            <a:extLst>
              <a:ext uri="{FF2B5EF4-FFF2-40B4-BE49-F238E27FC236}">
                <a16:creationId xmlns:a16="http://schemas.microsoft.com/office/drawing/2014/main" id="{C1E6A92B-207D-3B00-FFC0-EEF3F40E6214}"/>
              </a:ext>
            </a:extLst>
          </p:cNvPr>
          <p:cNvSpPr txBox="1">
            <a:spLocks/>
          </p:cNvSpPr>
          <p:nvPr/>
        </p:nvSpPr>
        <p:spPr>
          <a:xfrm>
            <a:off x="9469796" y="2682877"/>
            <a:ext cx="1767685" cy="1046672"/>
          </a:xfrm>
          <a:prstGeom prst="rect">
            <a:avLst/>
          </a:prstGeom>
        </p:spPr>
        <p:txBody>
          <a:bodyPr lIns="91440" tIns="45720" rIns="91440" bIns="45720" anchor="b" anchorCtr="0"/>
          <a:lstStyle>
            <a:lvl1pPr marL="0" indent="0" algn="l" defTabSz="914400" rtl="0" eaLnBrk="1" latinLnBrk="0" hangingPunct="1">
              <a:spcBef>
                <a:spcPts val="0"/>
              </a:spcBef>
              <a:buFont typeface="Arial" panose="020B0604020202020204" pitchFamily="34" charset="0"/>
              <a:buNone/>
              <a:defRPr sz="1800" kern="1200" spc="0" baseline="0">
                <a:solidFill>
                  <a:schemeClr val="accent5"/>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s-ES" sz="2000" i="0" u="none" strike="noStrike" kern="1200" cap="none" spc="0" normalizeH="0" baseline="0" noProof="0">
                <a:ln>
                  <a:noFill/>
                </a:ln>
                <a:solidFill>
                  <a:schemeClr val="tx1"/>
                </a:solidFill>
                <a:effectLst/>
                <a:uLnTx/>
                <a:uFillTx/>
                <a:latin typeface="Arial"/>
                <a:ea typeface="+mn-ea"/>
                <a:cs typeface="Arial"/>
              </a:rPr>
              <a:t>Dirección</a:t>
            </a:r>
            <a:endParaRPr kumimoji="0" lang="es-ES" sz="2000" i="0" u="none" strike="noStrike" kern="1200" cap="none" spc="0" normalizeH="0" baseline="0" noProof="0">
              <a:ln>
                <a:noFill/>
              </a:ln>
              <a:solidFill>
                <a:schemeClr val="tx1"/>
              </a:solidFill>
              <a:effectLst/>
              <a:uLnTx/>
              <a:uFillTx/>
              <a:ea typeface="+mn-ea"/>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s-ES" sz="2000" i="0" u="none" strike="noStrike" kern="1200" cap="none" spc="0" normalizeH="0" baseline="0" noProof="0">
                <a:ln>
                  <a:noFill/>
                </a:ln>
                <a:solidFill>
                  <a:schemeClr val="tx1"/>
                </a:solidFill>
                <a:effectLst/>
                <a:uLnTx/>
                <a:uFillTx/>
                <a:latin typeface="Arial"/>
                <a:ea typeface="+mn-ea"/>
                <a:cs typeface="Arial"/>
              </a:rPr>
              <a:t>o servicios veterinarios</a:t>
            </a:r>
            <a:endParaRPr kumimoji="0" lang="es-ES" sz="2000" i="0" u="none" strike="noStrike" kern="1200" cap="none" spc="0" normalizeH="0" baseline="0" noProof="0">
              <a:ln>
                <a:noFill/>
              </a:ln>
              <a:solidFill>
                <a:schemeClr val="tx1"/>
              </a:solidFill>
              <a:effectLst/>
              <a:uLnTx/>
              <a:uFillTx/>
              <a:ea typeface="+mn-ea"/>
            </a:endParaRPr>
          </a:p>
        </p:txBody>
      </p:sp>
      <p:sp>
        <p:nvSpPr>
          <p:cNvPr id="7" name="Line 29" descr="Image of dotted lines stretching the length of slide." title="Graphic"/>
          <p:cNvSpPr>
            <a:spLocks noChangeShapeType="1"/>
          </p:cNvSpPr>
          <p:nvPr/>
        </p:nvSpPr>
        <p:spPr bwMode="auto">
          <a:xfrm>
            <a:off x="1375198" y="2501327"/>
            <a:ext cx="8150225" cy="1588"/>
          </a:xfrm>
          <a:prstGeom prst="line">
            <a:avLst/>
          </a:prstGeom>
          <a:noFill/>
          <a:ln w="254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8" name="Oval 3" descr="Oval shape with MOH text inside." title="Graphic"/>
          <p:cNvSpPr>
            <a:spLocks noChangeArrowheads="1"/>
          </p:cNvSpPr>
          <p:nvPr/>
        </p:nvSpPr>
        <p:spPr bwMode="auto">
          <a:xfrm>
            <a:off x="3766147" y="2805175"/>
            <a:ext cx="1720850" cy="901700"/>
          </a:xfrm>
          <a:prstGeom prst="ellipse">
            <a:avLst/>
          </a:prstGeom>
          <a:solidFill>
            <a:schemeClr val="accent6">
              <a:alpha val="50195"/>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GB" altLang="ja-JP" sz="30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rPr>
              <a:t>MS</a:t>
            </a:r>
            <a:endParaRPr kumimoji="0" lang="en-US" altLang="en-US" sz="3000" b="0"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9" name="Oval 4" descr="Oval shaped graphic. No text inside. " title="Graphic"/>
          <p:cNvSpPr>
            <a:spLocks noChangeArrowheads="1"/>
          </p:cNvSpPr>
          <p:nvPr/>
        </p:nvSpPr>
        <p:spPr bwMode="auto">
          <a:xfrm>
            <a:off x="4191597" y="4469633"/>
            <a:ext cx="869950" cy="473075"/>
          </a:xfrm>
          <a:prstGeom prst="ellipse">
            <a:avLst/>
          </a:prstGeom>
          <a:solidFill>
            <a:schemeClr val="accent6">
              <a:alpha val="50195"/>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11" name="Oval 6" descr="Oval shaped graphic. No text inside." title="Graphic"/>
          <p:cNvSpPr>
            <a:spLocks noChangeArrowheads="1"/>
          </p:cNvSpPr>
          <p:nvPr/>
        </p:nvSpPr>
        <p:spPr bwMode="auto">
          <a:xfrm>
            <a:off x="5169780" y="5727728"/>
            <a:ext cx="576263" cy="366713"/>
          </a:xfrm>
          <a:prstGeom prst="ellipse">
            <a:avLst/>
          </a:prstGeom>
          <a:solidFill>
            <a:schemeClr val="accent6">
              <a:alpha val="50195"/>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15" name="Oval 10" descr="Oval shaped graphic. No text inside." title="Graphic"/>
          <p:cNvSpPr>
            <a:spLocks noChangeArrowheads="1"/>
          </p:cNvSpPr>
          <p:nvPr/>
        </p:nvSpPr>
        <p:spPr bwMode="auto">
          <a:xfrm>
            <a:off x="3512476" y="5727728"/>
            <a:ext cx="576263" cy="366713"/>
          </a:xfrm>
          <a:prstGeom prst="ellipse">
            <a:avLst/>
          </a:prstGeom>
          <a:solidFill>
            <a:schemeClr val="accent6">
              <a:alpha val="50195"/>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16" name="Oval 11" descr="Oval shaped graphic. No text inside." title="Graphic"/>
          <p:cNvSpPr>
            <a:spLocks noChangeArrowheads="1"/>
          </p:cNvSpPr>
          <p:nvPr/>
        </p:nvSpPr>
        <p:spPr bwMode="auto">
          <a:xfrm>
            <a:off x="4338442" y="5727728"/>
            <a:ext cx="576263" cy="366713"/>
          </a:xfrm>
          <a:prstGeom prst="ellipse">
            <a:avLst/>
          </a:prstGeom>
          <a:solidFill>
            <a:schemeClr val="accent6">
              <a:alpha val="50195"/>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23" name="Rectangle 34"/>
          <p:cNvSpPr>
            <a:spLocks noChangeArrowheads="1"/>
          </p:cNvSpPr>
          <p:nvPr/>
        </p:nvSpPr>
        <p:spPr bwMode="auto">
          <a:xfrm>
            <a:off x="1368847" y="1510727"/>
            <a:ext cx="1917700" cy="704850"/>
          </a:xfrm>
          <a:prstGeom prst="rect">
            <a:avLst/>
          </a:prstGeom>
          <a:noFill/>
          <a:ln>
            <a:noFill/>
          </a:ln>
          <a:effectLst/>
          <a:extLst>
            <a:ext uri="{909E8E84-426E-40DD-AFC4-6F175D3DCCD1}">
              <a14:hiddenFill xmlns:a14="http://schemas.microsoft.com/office/drawing/2010/main">
                <a:gradFill rotWithShape="0">
                  <a:gsLst>
                    <a:gs pos="0">
                      <a:srgbClr val="FAFD00"/>
                    </a:gs>
                    <a:gs pos="100000">
                      <a:srgbClr val="FEFFCC"/>
                    </a:gs>
                  </a:gsLst>
                  <a:lin ang="5400000" scaled="1"/>
                </a:gra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spAutoFit/>
          </a:bodyPr>
          <a:lstStyle/>
          <a:p>
            <a:pPr marL="0" marR="0" lvl="0" indent="0" algn="ctr" defTabSz="762000" rtl="0" eaLnBrk="0" fontAlgn="auto" latinLnBrk="0" hangingPunct="0">
              <a:lnSpc>
                <a:spcPct val="100000"/>
              </a:lnSpc>
              <a:spcBef>
                <a:spcPts val="0"/>
              </a:spcBef>
              <a:spcAft>
                <a:spcPts val="0"/>
              </a:spcAft>
              <a:buClrTx/>
              <a:buSzTx/>
              <a:buFontTx/>
              <a:buNone/>
              <a:tabLst/>
              <a:defRPr/>
            </a:pPr>
            <a:r>
              <a:rPr kumimoji="0" lang="es-ES" altLang="ja-JP" sz="20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rPr>
              <a:t>Nivel internacional</a:t>
            </a:r>
            <a:endParaRPr kumimoji="0" lang="es-ES" sz="20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24" name="Rectangle 36"/>
          <p:cNvSpPr>
            <a:spLocks noChangeArrowheads="1"/>
          </p:cNvSpPr>
          <p:nvPr/>
        </p:nvSpPr>
        <p:spPr bwMode="auto">
          <a:xfrm>
            <a:off x="1360910" y="5600885"/>
            <a:ext cx="1933575" cy="705321"/>
          </a:xfrm>
          <a:prstGeom prst="rect">
            <a:avLst/>
          </a:prstGeom>
          <a:noFill/>
          <a:ln>
            <a:noFill/>
          </a:ln>
          <a:effectLst/>
          <a:extLst>
            <a:ext uri="{909E8E84-426E-40DD-AFC4-6F175D3DCCD1}">
              <a14:hiddenFill xmlns:a14="http://schemas.microsoft.com/office/drawing/2010/main">
                <a:gradFill rotWithShape="0">
                  <a:gsLst>
                    <a:gs pos="0">
                      <a:srgbClr val="FAFD00"/>
                    </a:gs>
                    <a:gs pos="100000">
                      <a:srgbClr val="FEFFCC"/>
                    </a:gs>
                  </a:gsLst>
                  <a:lin ang="5400000" scaled="1"/>
                </a:gra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spAutoFit/>
          </a:bodyPr>
          <a:lstStyle/>
          <a:p>
            <a:pPr marL="0" marR="0" lvl="0" indent="0" algn="ctr" defTabSz="762000" rtl="0" eaLnBrk="0" fontAlgn="auto" latinLnBrk="0" hangingPunct="0">
              <a:lnSpc>
                <a:spcPct val="100000"/>
              </a:lnSpc>
              <a:spcBef>
                <a:spcPts val="0"/>
              </a:spcBef>
              <a:spcAft>
                <a:spcPts val="0"/>
              </a:spcAft>
              <a:buClrTx/>
              <a:buSzTx/>
              <a:buFontTx/>
              <a:buNone/>
              <a:tabLst/>
              <a:defRPr/>
            </a:pPr>
            <a:r>
              <a:rPr kumimoji="0" lang="es-ES" altLang="ja-JP" sz="20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rPr>
              <a:t>Nivel local / distrital</a:t>
            </a:r>
          </a:p>
        </p:txBody>
      </p:sp>
      <p:sp>
        <p:nvSpPr>
          <p:cNvPr id="25" name="Rectangle 37"/>
          <p:cNvSpPr>
            <a:spLocks noChangeArrowheads="1"/>
          </p:cNvSpPr>
          <p:nvPr/>
        </p:nvSpPr>
        <p:spPr bwMode="auto">
          <a:xfrm>
            <a:off x="1222797" y="4234877"/>
            <a:ext cx="2209800" cy="704850"/>
          </a:xfrm>
          <a:prstGeom prst="rect">
            <a:avLst/>
          </a:prstGeom>
          <a:noFill/>
          <a:ln>
            <a:noFill/>
          </a:ln>
          <a:effectLst/>
          <a:extLst>
            <a:ext uri="{909E8E84-426E-40DD-AFC4-6F175D3DCCD1}">
              <a14:hiddenFill xmlns:a14="http://schemas.microsoft.com/office/drawing/2010/main">
                <a:gradFill rotWithShape="0">
                  <a:gsLst>
                    <a:gs pos="0">
                      <a:srgbClr val="FAFD00"/>
                    </a:gs>
                    <a:gs pos="100000">
                      <a:srgbClr val="FEFFCC"/>
                    </a:gs>
                  </a:gsLst>
                  <a:lin ang="5400000" scaled="1"/>
                </a:gra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spAutoFit/>
          </a:bodyPr>
          <a:lstStyle/>
          <a:p>
            <a:pPr marL="57150" marR="0" lvl="0" indent="0" algn="ctr" defTabSz="762000" rtl="0" eaLnBrk="0" fontAlgn="auto" latinLnBrk="0" hangingPunct="0">
              <a:lnSpc>
                <a:spcPct val="100000"/>
              </a:lnSpc>
              <a:spcBef>
                <a:spcPts val="0"/>
              </a:spcBef>
              <a:spcAft>
                <a:spcPts val="0"/>
              </a:spcAft>
              <a:buClrTx/>
              <a:buSzTx/>
              <a:buFontTx/>
              <a:buNone/>
              <a:tabLst/>
              <a:defRPr/>
            </a:pPr>
            <a:r>
              <a:rPr kumimoji="0" lang="es-ES" altLang="ja-JP" sz="20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rPr>
              <a:t>Nivel intermedio</a:t>
            </a:r>
          </a:p>
        </p:txBody>
      </p:sp>
      <p:sp>
        <p:nvSpPr>
          <p:cNvPr id="26" name="Rectangle 38"/>
          <p:cNvSpPr>
            <a:spLocks noChangeArrowheads="1"/>
          </p:cNvSpPr>
          <p:nvPr/>
        </p:nvSpPr>
        <p:spPr bwMode="auto">
          <a:xfrm>
            <a:off x="1337097" y="2998215"/>
            <a:ext cx="1981200" cy="398462"/>
          </a:xfrm>
          <a:prstGeom prst="rect">
            <a:avLst/>
          </a:prstGeom>
          <a:noFill/>
          <a:ln>
            <a:noFill/>
          </a:ln>
          <a:effectLst/>
          <a:extLst>
            <a:ext uri="{909E8E84-426E-40DD-AFC4-6F175D3DCCD1}">
              <a14:hiddenFill xmlns:a14="http://schemas.microsoft.com/office/drawing/2010/main">
                <a:gradFill rotWithShape="0">
                  <a:gsLst>
                    <a:gs pos="0">
                      <a:srgbClr val="FAFD00"/>
                    </a:gs>
                    <a:gs pos="100000">
                      <a:srgbClr val="FEFFCC"/>
                    </a:gs>
                  </a:gsLst>
                  <a:lin ang="5400000" scaled="1"/>
                </a:gra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spAutoFit/>
          </a:bodyPr>
          <a:lstStyle/>
          <a:p>
            <a:pPr marL="57150" marR="0" lvl="0" indent="0" algn="ctr" defTabSz="762000" rtl="0" eaLnBrk="0" fontAlgn="auto" latinLnBrk="0" hangingPunct="0">
              <a:lnSpc>
                <a:spcPct val="100000"/>
              </a:lnSpc>
              <a:spcBef>
                <a:spcPts val="0"/>
              </a:spcBef>
              <a:spcAft>
                <a:spcPts val="0"/>
              </a:spcAft>
              <a:buClrTx/>
              <a:buSzTx/>
              <a:buFontTx/>
              <a:buNone/>
              <a:tabLst/>
              <a:defRPr/>
            </a:pPr>
            <a:r>
              <a:rPr kumimoji="0" lang="en-GB" altLang="ja-JP" sz="20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rPr>
              <a:t>Nivel central</a:t>
            </a:r>
          </a:p>
        </p:txBody>
      </p:sp>
      <p:sp>
        <p:nvSpPr>
          <p:cNvPr id="27" name="Line 39" descr="Image of double sided arrow pointing up and down. " title="Graphic"/>
          <p:cNvSpPr>
            <a:spLocks noChangeShapeType="1"/>
          </p:cNvSpPr>
          <p:nvPr/>
        </p:nvSpPr>
        <p:spPr bwMode="auto">
          <a:xfrm>
            <a:off x="1375198" y="3928491"/>
            <a:ext cx="8150225" cy="1587"/>
          </a:xfrm>
          <a:prstGeom prst="line">
            <a:avLst/>
          </a:prstGeom>
          <a:noFill/>
          <a:ln w="254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28" name="Line 40" descr="Image of double sided arrow pointing up and down. " title="Graphic"/>
          <p:cNvSpPr>
            <a:spLocks noChangeShapeType="1"/>
          </p:cNvSpPr>
          <p:nvPr/>
        </p:nvSpPr>
        <p:spPr bwMode="auto">
          <a:xfrm>
            <a:off x="1375198" y="5344541"/>
            <a:ext cx="8150225" cy="1587"/>
          </a:xfrm>
          <a:prstGeom prst="line">
            <a:avLst/>
          </a:prstGeom>
          <a:noFill/>
          <a:ln w="254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32" name="Oval 3" descr="Oval shape with WHO text inside." title="Graphic"/>
          <p:cNvSpPr>
            <a:spLocks noChangeArrowheads="1"/>
          </p:cNvSpPr>
          <p:nvPr/>
        </p:nvSpPr>
        <p:spPr bwMode="auto">
          <a:xfrm>
            <a:off x="3940772" y="1598676"/>
            <a:ext cx="1371600" cy="639763"/>
          </a:xfrm>
          <a:prstGeom prst="ellipse">
            <a:avLst/>
          </a:prstGeom>
          <a:solidFill>
            <a:schemeClr val="accent6">
              <a:alpha val="50195"/>
            </a:schemeClr>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GB" altLang="ja-JP" sz="30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rPr>
              <a:t>OMS</a:t>
            </a:r>
            <a:endParaRPr kumimoji="0" lang="en-US" altLang="en-US" sz="3000" b="0"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2" name="Oval 3" descr="Oval shape with MOH text inside." title="Graphic">
            <a:extLst>
              <a:ext uri="{FF2B5EF4-FFF2-40B4-BE49-F238E27FC236}">
                <a16:creationId xmlns:a16="http://schemas.microsoft.com/office/drawing/2014/main" id="{BC054564-0015-53E2-E604-22CCA29DDF88}"/>
              </a:ext>
            </a:extLst>
          </p:cNvPr>
          <p:cNvSpPr>
            <a:spLocks noChangeArrowheads="1"/>
          </p:cNvSpPr>
          <p:nvPr/>
        </p:nvSpPr>
        <p:spPr bwMode="auto">
          <a:xfrm>
            <a:off x="7174493" y="2815759"/>
            <a:ext cx="1720850" cy="901700"/>
          </a:xfrm>
          <a:prstGeom prst="ellipse">
            <a:avLst/>
          </a:prstGeom>
          <a:solidFill>
            <a:srgbClr val="FBCC93"/>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ctr" defTabSz="457200" rtl="0" eaLnBrk="1" fontAlgn="auto" latinLnBrk="0" hangingPunct="1">
              <a:lnSpc>
                <a:spcPct val="100000"/>
              </a:lnSpc>
              <a:spcBef>
                <a:spcPct val="0"/>
              </a:spcBef>
              <a:spcAft>
                <a:spcPts val="0"/>
              </a:spcAft>
              <a:buClrTx/>
              <a:buSzTx/>
              <a:buFont typeface="Wingdings" pitchFamily="2" charset="2"/>
              <a:buNone/>
              <a:tabLst/>
              <a:defRPr/>
            </a:pPr>
            <a:r>
              <a:rPr kumimoji="0" lang="en-GB" altLang="ja-JP" sz="3000" b="1" i="0" u="none" strike="noStrike" kern="1200" cap="none" spc="0" normalizeH="0" baseline="0" noProof="0">
                <a:ln>
                  <a:noFill/>
                </a:ln>
                <a:effectLst/>
                <a:uLnTx/>
                <a:uFillTx/>
                <a:latin typeface="Arial"/>
                <a:ea typeface="ＭＳ Ｐゴシック"/>
                <a:cs typeface="Arial"/>
              </a:rPr>
              <a:t>MAg</a:t>
            </a:r>
            <a:endParaRPr kumimoji="0" lang="en-GB" altLang="ja-JP" sz="30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3" name="Oval 7" descr="Oval shaped graphic. No text inside." title="Graphic">
            <a:extLst>
              <a:ext uri="{FF2B5EF4-FFF2-40B4-BE49-F238E27FC236}">
                <a16:creationId xmlns:a16="http://schemas.microsoft.com/office/drawing/2014/main" id="{EA7EC3E4-9E3F-F1B9-864F-3041DD2885A0}"/>
              </a:ext>
            </a:extLst>
          </p:cNvPr>
          <p:cNvSpPr>
            <a:spLocks noChangeArrowheads="1"/>
          </p:cNvSpPr>
          <p:nvPr/>
        </p:nvSpPr>
        <p:spPr bwMode="auto">
          <a:xfrm>
            <a:off x="6951187" y="5727728"/>
            <a:ext cx="576263" cy="366713"/>
          </a:xfrm>
          <a:prstGeom prst="ellipse">
            <a:avLst/>
          </a:prstGeom>
          <a:solidFill>
            <a:srgbClr val="FBCC93"/>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49" name="Oval 8" descr="Oval shaped graphic. No text inside." title="Graphic">
            <a:extLst>
              <a:ext uri="{FF2B5EF4-FFF2-40B4-BE49-F238E27FC236}">
                <a16:creationId xmlns:a16="http://schemas.microsoft.com/office/drawing/2014/main" id="{98B5E4AC-081F-0E2A-C89D-08F98352FA99}"/>
              </a:ext>
            </a:extLst>
          </p:cNvPr>
          <p:cNvSpPr>
            <a:spLocks noChangeArrowheads="1"/>
          </p:cNvSpPr>
          <p:nvPr/>
        </p:nvSpPr>
        <p:spPr bwMode="auto">
          <a:xfrm>
            <a:off x="7746787" y="5727728"/>
            <a:ext cx="576262" cy="366713"/>
          </a:xfrm>
          <a:prstGeom prst="ellipse">
            <a:avLst/>
          </a:prstGeom>
          <a:solidFill>
            <a:srgbClr val="FBCC93"/>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51" name="Oval 10" descr="Oval shaped graphic. No text inside." title="Graphic">
            <a:extLst>
              <a:ext uri="{FF2B5EF4-FFF2-40B4-BE49-F238E27FC236}">
                <a16:creationId xmlns:a16="http://schemas.microsoft.com/office/drawing/2014/main" id="{D17B776C-E830-433F-B35B-B63FCB8400F8}"/>
              </a:ext>
            </a:extLst>
          </p:cNvPr>
          <p:cNvSpPr>
            <a:spLocks noChangeArrowheads="1"/>
          </p:cNvSpPr>
          <p:nvPr/>
        </p:nvSpPr>
        <p:spPr bwMode="auto">
          <a:xfrm>
            <a:off x="8548200" y="5727728"/>
            <a:ext cx="576263" cy="366713"/>
          </a:xfrm>
          <a:prstGeom prst="ellipse">
            <a:avLst/>
          </a:prstGeom>
          <a:solidFill>
            <a:srgbClr val="FBCC93"/>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sp>
        <p:nvSpPr>
          <p:cNvPr id="65" name="Rectangle 28" descr="WHO" title="Text">
            <a:extLst>
              <a:ext uri="{FF2B5EF4-FFF2-40B4-BE49-F238E27FC236}">
                <a16:creationId xmlns:a16="http://schemas.microsoft.com/office/drawing/2014/main" id="{BA61F94D-741B-6BBA-978D-502442566107}"/>
              </a:ext>
            </a:extLst>
          </p:cNvPr>
          <p:cNvSpPr>
            <a:spLocks noChangeArrowheads="1"/>
          </p:cNvSpPr>
          <p:nvPr/>
        </p:nvSpPr>
        <p:spPr bwMode="auto">
          <a:xfrm>
            <a:off x="7910634" y="1713209"/>
            <a:ext cx="182807" cy="459100"/>
          </a:xfrm>
          <a:prstGeom prst="rect">
            <a:avLst/>
          </a:prstGeom>
          <a:noFill/>
          <a:ln w="12700">
            <a:solidFill>
              <a:schemeClr val="tx1"/>
            </a:solidFill>
            <a:miter lim="800000"/>
            <a:headEnd/>
            <a:tailEnd/>
          </a:ln>
          <a:effectLst/>
          <a:extLst>
            <a:ext uri="{909E8E84-426E-40DD-AFC4-6F175D3DCCD1}">
              <a14:hiddenFill xmlns:a14="http://schemas.microsoft.com/office/drawing/2010/main">
                <a:gradFill rotWithShape="0">
                  <a:gsLst>
                    <a:gs pos="0">
                      <a:srgbClr val="FAFD00"/>
                    </a:gs>
                    <a:gs pos="100000">
                      <a:srgbClr val="FEFFCC"/>
                    </a:gs>
                  </a:gsLst>
                  <a:lin ang="5400000" scaled="1"/>
                </a:gra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nchor="t">
            <a:spAutoFit/>
          </a:bodyPr>
          <a:lstStyle/>
          <a:p>
            <a:pPr marL="0" marR="0" lvl="0" indent="0" algn="ctr" defTabSz="762000" rtl="0" eaLnBrk="0" fontAlgn="auto" latinLnBrk="0" hangingPunct="0">
              <a:lnSpc>
                <a:spcPct val="100000"/>
              </a:lnSpc>
              <a:spcBef>
                <a:spcPts val="0"/>
              </a:spcBef>
              <a:spcAft>
                <a:spcPts val="0"/>
              </a:spcAft>
              <a:buClrTx/>
              <a:buSzTx/>
              <a:buFontTx/>
              <a:buNone/>
              <a:tabLst/>
              <a:defRPr/>
            </a:pPr>
            <a:endParaRPr kumimoji="0" lang="en-GB" altLang="ja-JP" sz="2400" b="1" i="0" u="none" strike="noStrike" kern="1200" cap="none" spc="0" normalizeH="0" baseline="0" noProof="0">
              <a:ln>
                <a:noFill/>
              </a:ln>
              <a:effectLst/>
              <a:uLnTx/>
              <a:uFillTx/>
              <a:latin typeface="Arial" panose="020B0604020202020204" pitchFamily="34" charset="0"/>
              <a:ea typeface="ＭＳ Ｐゴシック" charset="0"/>
              <a:cs typeface="Arial" panose="020B0604020202020204" pitchFamily="34" charset="0"/>
            </a:endParaRPr>
          </a:p>
        </p:txBody>
      </p:sp>
      <p:sp>
        <p:nvSpPr>
          <p:cNvPr id="12" name="Arrow: Left-Right 11">
            <a:extLst>
              <a:ext uri="{FF2B5EF4-FFF2-40B4-BE49-F238E27FC236}">
                <a16:creationId xmlns:a16="http://schemas.microsoft.com/office/drawing/2014/main" id="{760A12B8-7716-41C8-9C3D-18233FEC6748}"/>
              </a:ext>
            </a:extLst>
          </p:cNvPr>
          <p:cNvSpPr/>
          <p:nvPr/>
        </p:nvSpPr>
        <p:spPr>
          <a:xfrm>
            <a:off x="5887299" y="3058976"/>
            <a:ext cx="975220" cy="441126"/>
          </a:xfrm>
          <a:prstGeom prst="lef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Arial"/>
              <a:ea typeface="+mn-ea"/>
              <a:cs typeface="+mn-cs"/>
            </a:endParaRPr>
          </a:p>
        </p:txBody>
      </p:sp>
      <p:sp>
        <p:nvSpPr>
          <p:cNvPr id="43" name="Arrow: Left-Right 42">
            <a:extLst>
              <a:ext uri="{FF2B5EF4-FFF2-40B4-BE49-F238E27FC236}">
                <a16:creationId xmlns:a16="http://schemas.microsoft.com/office/drawing/2014/main" id="{F3E60CCB-381B-46A2-816D-D7566CD37BF9}"/>
              </a:ext>
            </a:extLst>
          </p:cNvPr>
          <p:cNvSpPr/>
          <p:nvPr/>
        </p:nvSpPr>
        <p:spPr>
          <a:xfrm>
            <a:off x="5887299" y="5592324"/>
            <a:ext cx="975220" cy="441126"/>
          </a:xfrm>
          <a:prstGeom prst="lef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Arial"/>
              <a:ea typeface="+mn-ea"/>
              <a:cs typeface="+mn-cs"/>
            </a:endParaRPr>
          </a:p>
        </p:txBody>
      </p:sp>
      <p:sp>
        <p:nvSpPr>
          <p:cNvPr id="44" name="Arrow: Left-Right 43">
            <a:extLst>
              <a:ext uri="{FF2B5EF4-FFF2-40B4-BE49-F238E27FC236}">
                <a16:creationId xmlns:a16="http://schemas.microsoft.com/office/drawing/2014/main" id="{70FBA1EF-3D01-4974-95CF-E34A2B3412C7}"/>
              </a:ext>
            </a:extLst>
          </p:cNvPr>
          <p:cNvSpPr/>
          <p:nvPr/>
        </p:nvSpPr>
        <p:spPr>
          <a:xfrm>
            <a:off x="5887299" y="1706957"/>
            <a:ext cx="975220" cy="441126"/>
          </a:xfrm>
          <a:prstGeom prst="lef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Arial"/>
              <a:ea typeface="+mn-ea"/>
              <a:cs typeface="+mn-cs"/>
            </a:endParaRPr>
          </a:p>
        </p:txBody>
      </p:sp>
      <p:sp>
        <p:nvSpPr>
          <p:cNvPr id="13" name="Oval 4" descr="Oval shaped graphic. No text inside. " title="Graphic">
            <a:extLst>
              <a:ext uri="{FF2B5EF4-FFF2-40B4-BE49-F238E27FC236}">
                <a16:creationId xmlns:a16="http://schemas.microsoft.com/office/drawing/2014/main" id="{59F37003-62BD-A944-6464-8B3F4C75DE56}"/>
              </a:ext>
            </a:extLst>
          </p:cNvPr>
          <p:cNvSpPr>
            <a:spLocks noChangeArrowheads="1"/>
          </p:cNvSpPr>
          <p:nvPr/>
        </p:nvSpPr>
        <p:spPr bwMode="auto">
          <a:xfrm>
            <a:off x="7599943" y="4467119"/>
            <a:ext cx="869950" cy="473075"/>
          </a:xfrm>
          <a:prstGeom prst="ellipse">
            <a:avLst/>
          </a:prstGeom>
          <a:solidFill>
            <a:srgbClr val="FBCC93"/>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a:ln>
                <a:noFill/>
              </a:ln>
              <a:effectLst/>
              <a:uLnTx/>
              <a:uFillTx/>
              <a:latin typeface="Arial" panose="020B0604020202020204" pitchFamily="34" charset="0"/>
              <a:ea typeface="ＭＳ Ｐゴシック" pitchFamily="34" charset="-128"/>
              <a:cs typeface="Arial" panose="020B0604020202020204" pitchFamily="34" charset="0"/>
            </a:endParaRPr>
          </a:p>
        </p:txBody>
      </p:sp>
      <p:cxnSp>
        <p:nvCxnSpPr>
          <p:cNvPr id="29" name="Straight Arrow Connector 28">
            <a:extLst>
              <a:ext uri="{FF2B5EF4-FFF2-40B4-BE49-F238E27FC236}">
                <a16:creationId xmlns:a16="http://schemas.microsoft.com/office/drawing/2014/main" id="{DB735306-E40C-7E9B-A61E-6CCD246CAEA1}"/>
              </a:ext>
            </a:extLst>
          </p:cNvPr>
          <p:cNvCxnSpPr>
            <a:cxnSpLocks/>
            <a:stCxn id="32" idx="4"/>
            <a:endCxn id="8" idx="0"/>
          </p:cNvCxnSpPr>
          <p:nvPr/>
        </p:nvCxnSpPr>
        <p:spPr>
          <a:xfrm>
            <a:off x="4626572" y="2238439"/>
            <a:ext cx="0" cy="566737"/>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3698DD02-156D-77D6-9269-B69BFF2889A4}"/>
              </a:ext>
            </a:extLst>
          </p:cNvPr>
          <p:cNvCxnSpPr>
            <a:cxnSpLocks/>
            <a:stCxn id="13" idx="5"/>
            <a:endCxn id="51" idx="0"/>
          </p:cNvCxnSpPr>
          <p:nvPr/>
        </p:nvCxnSpPr>
        <p:spPr>
          <a:xfrm>
            <a:off x="8342493" y="4870913"/>
            <a:ext cx="493839" cy="856814"/>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602FC9F3-B08C-534A-4F72-8EE70DC64A8A}"/>
              </a:ext>
            </a:extLst>
          </p:cNvPr>
          <p:cNvCxnSpPr>
            <a:cxnSpLocks/>
            <a:stCxn id="9" idx="5"/>
            <a:endCxn id="11" idx="0"/>
          </p:cNvCxnSpPr>
          <p:nvPr/>
        </p:nvCxnSpPr>
        <p:spPr>
          <a:xfrm>
            <a:off x="4934147" y="4873427"/>
            <a:ext cx="523765" cy="85430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687CA667-390F-BFFC-8BB2-AD2D79F3D74B}"/>
              </a:ext>
            </a:extLst>
          </p:cNvPr>
          <p:cNvCxnSpPr>
            <a:cxnSpLocks/>
            <a:stCxn id="9" idx="4"/>
            <a:endCxn id="16" idx="0"/>
          </p:cNvCxnSpPr>
          <p:nvPr/>
        </p:nvCxnSpPr>
        <p:spPr>
          <a:xfrm>
            <a:off x="4626573" y="4942707"/>
            <a:ext cx="1" cy="78502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CA9A1CD8-DA0D-25DF-98E9-5C1264AEF7C2}"/>
              </a:ext>
            </a:extLst>
          </p:cNvPr>
          <p:cNvCxnSpPr>
            <a:cxnSpLocks/>
            <a:stCxn id="13" idx="4"/>
            <a:endCxn id="49" idx="0"/>
          </p:cNvCxnSpPr>
          <p:nvPr/>
        </p:nvCxnSpPr>
        <p:spPr>
          <a:xfrm>
            <a:off x="8034918" y="4940193"/>
            <a:ext cx="0" cy="787534"/>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3C0E90C7-F927-7389-7612-865B8515C44D}"/>
              </a:ext>
            </a:extLst>
          </p:cNvPr>
          <p:cNvCxnSpPr>
            <a:cxnSpLocks/>
            <a:stCxn id="13" idx="3"/>
            <a:endCxn id="3" idx="0"/>
          </p:cNvCxnSpPr>
          <p:nvPr/>
        </p:nvCxnSpPr>
        <p:spPr>
          <a:xfrm flipH="1">
            <a:off x="7239318" y="4870913"/>
            <a:ext cx="488026" cy="856814"/>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DC624328-DB13-1345-B9E5-0C5B37230C71}"/>
              </a:ext>
            </a:extLst>
          </p:cNvPr>
          <p:cNvCxnSpPr>
            <a:cxnSpLocks/>
            <a:stCxn id="15" idx="0"/>
            <a:endCxn id="9" idx="3"/>
          </p:cNvCxnSpPr>
          <p:nvPr/>
        </p:nvCxnSpPr>
        <p:spPr>
          <a:xfrm flipV="1">
            <a:off x="3800608" y="4873427"/>
            <a:ext cx="518391" cy="85430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13B60F01-6A84-93F1-6D0F-884C4BE134D5}"/>
              </a:ext>
            </a:extLst>
          </p:cNvPr>
          <p:cNvCxnSpPr>
            <a:cxnSpLocks/>
            <a:stCxn id="8" idx="4"/>
            <a:endCxn id="9" idx="0"/>
          </p:cNvCxnSpPr>
          <p:nvPr/>
        </p:nvCxnSpPr>
        <p:spPr>
          <a:xfrm>
            <a:off x="4626572" y="3706876"/>
            <a:ext cx="0" cy="762757"/>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5F0143B6-2532-54BB-9692-78D2388C35FC}"/>
              </a:ext>
            </a:extLst>
          </p:cNvPr>
          <p:cNvCxnSpPr>
            <a:cxnSpLocks/>
            <a:stCxn id="2" idx="4"/>
            <a:endCxn id="13" idx="0"/>
          </p:cNvCxnSpPr>
          <p:nvPr/>
        </p:nvCxnSpPr>
        <p:spPr>
          <a:xfrm>
            <a:off x="8034918" y="3717460"/>
            <a:ext cx="0" cy="749659"/>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B03B19D4-15A8-D743-5598-731438049F23}"/>
              </a:ext>
            </a:extLst>
          </p:cNvPr>
          <p:cNvCxnSpPr>
            <a:cxnSpLocks/>
            <a:endCxn id="2" idx="0"/>
          </p:cNvCxnSpPr>
          <p:nvPr/>
        </p:nvCxnSpPr>
        <p:spPr>
          <a:xfrm>
            <a:off x="8032518" y="2254119"/>
            <a:ext cx="2400" cy="561641"/>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3" name="Oval 3" descr="Oval shape with WHO text inside." title="Graphic">
            <a:extLst>
              <a:ext uri="{FF2B5EF4-FFF2-40B4-BE49-F238E27FC236}">
                <a16:creationId xmlns:a16="http://schemas.microsoft.com/office/drawing/2014/main" id="{F6EB8C95-F33C-CCA4-553E-73F11E6C8772}"/>
              </a:ext>
            </a:extLst>
          </p:cNvPr>
          <p:cNvSpPr>
            <a:spLocks noChangeArrowheads="1"/>
          </p:cNvSpPr>
          <p:nvPr/>
        </p:nvSpPr>
        <p:spPr bwMode="auto">
          <a:xfrm>
            <a:off x="7349118" y="1614356"/>
            <a:ext cx="1371600" cy="639763"/>
          </a:xfrm>
          <a:prstGeom prst="ellipse">
            <a:avLst/>
          </a:prstGeom>
          <a:solidFill>
            <a:srgbClr val="FBCC93"/>
          </a:solidFill>
          <a:ln w="12700">
            <a:solidFill>
              <a:schemeClr val="tx1"/>
            </a:solidFill>
            <a:round/>
            <a:headEnd/>
            <a:tailEnd/>
          </a:ln>
        </p:spPr>
        <p:txBody>
          <a:bodyPr wrap="none" anchor="ctr"/>
          <a:lstStyle>
            <a:lvl1pPr eaLnBrk="0" hangingPunct="0">
              <a:spcBef>
                <a:spcPct val="20000"/>
              </a:spcBef>
              <a:buClr>
                <a:srgbClr val="C00000"/>
              </a:buClr>
              <a:buFont typeface="Wingdings" pitchFamily="2" charset="2"/>
              <a:buChar char="§"/>
              <a:defRPr sz="2800">
                <a:solidFill>
                  <a:schemeClr val="tx1"/>
                </a:solidFill>
                <a:latin typeface="Arial" charset="0"/>
                <a:ea typeface="ＭＳ Ｐゴシック" pitchFamily="34" charset="-128"/>
              </a:defRPr>
            </a:lvl1pPr>
            <a:lvl2pPr marL="742950" indent="-285750" eaLnBrk="0" hangingPunct="0">
              <a:spcBef>
                <a:spcPct val="20000"/>
              </a:spcBef>
              <a:buClr>
                <a:srgbClr val="C00000"/>
              </a:buClr>
              <a:buFont typeface="Arial" charset="0"/>
              <a:buChar char="–"/>
              <a:defRPr sz="2800">
                <a:solidFill>
                  <a:schemeClr val="tx1"/>
                </a:solidFill>
                <a:latin typeface="Arial" charset="0"/>
                <a:ea typeface="ＭＳ Ｐゴシック" pitchFamily="34" charset="-128"/>
              </a:defRPr>
            </a:lvl2pPr>
            <a:lvl3pPr marL="1143000" indent="-228600" eaLnBrk="0" hangingPunct="0">
              <a:spcBef>
                <a:spcPct val="20000"/>
              </a:spcBef>
              <a:buClr>
                <a:srgbClr val="C00000"/>
              </a:buClr>
              <a:buChar char="•"/>
              <a:defRPr sz="2400">
                <a:solidFill>
                  <a:schemeClr val="tx1"/>
                </a:solidFill>
                <a:latin typeface="Arial" charset="0"/>
                <a:ea typeface="ＭＳ Ｐゴシック" pitchFamily="34" charset="-128"/>
              </a:defRPr>
            </a:lvl3pPr>
            <a:lvl4pPr marL="1600200" indent="-228600" eaLnBrk="0" hangingPunct="0">
              <a:spcBef>
                <a:spcPct val="20000"/>
              </a:spcBef>
              <a:buClr>
                <a:schemeClr val="accent2"/>
              </a:buClr>
              <a:buFont typeface="Arial" charset="0"/>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GB" altLang="ja-JP" sz="3000" b="1" i="0" u="none" strike="noStrike" kern="1200" cap="none" spc="0" normalizeH="0" baseline="0" noProof="0">
                <a:ln>
                  <a:noFill/>
                </a:ln>
                <a:effectLst/>
                <a:uLnTx/>
                <a:uFillTx/>
                <a:latin typeface="Arial"/>
                <a:ea typeface="ＭＳ Ｐゴシック"/>
                <a:cs typeface="Arial"/>
              </a:rPr>
              <a:t>WOAH</a:t>
            </a:r>
            <a:endParaRPr kumimoji="0" lang="en-US" altLang="en-US" sz="3000" b="0"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9" name="Text Placeholder 36">
            <a:extLst>
              <a:ext uri="{FF2B5EF4-FFF2-40B4-BE49-F238E27FC236}">
                <a16:creationId xmlns:a16="http://schemas.microsoft.com/office/drawing/2014/main" id="{5D8DB7AA-4CAE-DBFD-3C0D-E3F9EBFE7FF3}"/>
              </a:ext>
            </a:extLst>
          </p:cNvPr>
          <p:cNvSpPr txBox="1">
            <a:spLocks/>
          </p:cNvSpPr>
          <p:nvPr/>
        </p:nvSpPr>
        <p:spPr>
          <a:xfrm>
            <a:off x="9308856" y="5555823"/>
            <a:ext cx="2089564" cy="652455"/>
          </a:xfrm>
          <a:prstGeom prst="rect">
            <a:avLst/>
          </a:prstGeom>
        </p:spPr>
        <p:txBody>
          <a:bodyPr lIns="91440" tIns="45720" rIns="91440" bIns="45720" anchor="b"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000">
                <a:latin typeface="Arial"/>
                <a:cs typeface="Arial"/>
              </a:rPr>
              <a:t>Veterinarios, laboratorios</a:t>
            </a:r>
            <a:endParaRPr lang="en-US" sz="2000"/>
          </a:p>
        </p:txBody>
      </p:sp>
    </p:spTree>
    <p:extLst>
      <p:ext uri="{BB962C8B-B14F-4D97-AF65-F5344CB8AC3E}">
        <p14:creationId xmlns:p14="http://schemas.microsoft.com/office/powerpoint/2010/main" val="7007356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8AC7C9D-58BC-E683-591E-550E2D8E0A2F}"/>
              </a:ext>
            </a:extLst>
          </p:cNvPr>
          <p:cNvSpPr>
            <a:spLocks noGrp="1"/>
          </p:cNvSpPr>
          <p:nvPr>
            <p:ph sz="half" idx="2"/>
          </p:nvPr>
        </p:nvSpPr>
        <p:spPr>
          <a:xfrm>
            <a:off x="838200" y="1480220"/>
            <a:ext cx="10515600" cy="4639309"/>
          </a:xfrm>
        </p:spPr>
        <p:txBody>
          <a:bodyPr/>
          <a:lstStyle/>
          <a:p>
            <a:r>
              <a:rPr lang="es-ES"/>
              <a:t>Vigilancia </a:t>
            </a:r>
          </a:p>
          <a:p>
            <a:pPr lvl="1"/>
            <a:r>
              <a:rPr lang="es-ES" sz="2300"/>
              <a:t>Es la recopilación, el análisis, la interpretación y la difusión continua y sistemática de datos relacionados con la salud para utilizarlos en acciones de salud pública con el fin de reducir la morbilidad y la mortalidad y mejorar la salud</a:t>
            </a:r>
          </a:p>
          <a:p>
            <a:pPr lvl="1"/>
            <a:r>
              <a:rPr lang="es-ES" sz="2300"/>
              <a:t>Requiere una colaboración entre todos los niveles, desde el local </a:t>
            </a:r>
            <a:br>
              <a:rPr lang="es-ES" sz="2300"/>
            </a:br>
            <a:r>
              <a:rPr lang="es-ES" sz="2300"/>
              <a:t>al internacional</a:t>
            </a:r>
          </a:p>
          <a:p>
            <a:pPr lvl="1"/>
            <a:r>
              <a:rPr lang="es-ES" sz="2300"/>
              <a:t>Requiere la colaboración de los sectores humano, animal y ambiental</a:t>
            </a:r>
          </a:p>
          <a:p>
            <a:pPr lvl="1"/>
            <a:r>
              <a:rPr lang="es-ES" sz="2300"/>
              <a:t>Se utiliza para evaluar el estado de la salud pública, definir las prioridades de salud pública, evaluar programas e iniciar acciones de salud pública</a:t>
            </a:r>
          </a:p>
          <a:p>
            <a:r>
              <a:rPr lang="es-ES"/>
              <a:t>El objetivo general de la vigilancia de la salud pública es generar información para la acción</a:t>
            </a:r>
          </a:p>
        </p:txBody>
      </p:sp>
      <p:sp>
        <p:nvSpPr>
          <p:cNvPr id="3" name="Title 2">
            <a:extLst>
              <a:ext uri="{FF2B5EF4-FFF2-40B4-BE49-F238E27FC236}">
                <a16:creationId xmlns:a16="http://schemas.microsoft.com/office/drawing/2014/main" id="{A3CD8AFA-63F7-FA72-B236-0B472972866D}"/>
              </a:ext>
            </a:extLst>
          </p:cNvPr>
          <p:cNvSpPr>
            <a:spLocks noGrp="1"/>
          </p:cNvSpPr>
          <p:nvPr>
            <p:ph type="title"/>
          </p:nvPr>
        </p:nvSpPr>
        <p:spPr/>
        <p:txBody>
          <a:bodyPr/>
          <a:lstStyle/>
          <a:p>
            <a:r>
              <a:rPr lang="en-US"/>
              <a:t>Resumen</a:t>
            </a:r>
          </a:p>
        </p:txBody>
      </p:sp>
    </p:spTree>
    <p:extLst>
      <p:ext uri="{BB962C8B-B14F-4D97-AF65-F5344CB8AC3E}">
        <p14:creationId xmlns:p14="http://schemas.microsoft.com/office/powerpoint/2010/main" val="41885719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189886-8B03-CBF9-60DE-2C0265F4CF38}"/>
              </a:ext>
            </a:extLst>
          </p:cNvPr>
          <p:cNvSpPr>
            <a:spLocks noGrp="1"/>
          </p:cNvSpPr>
          <p:nvPr>
            <p:ph sz="half" idx="2"/>
          </p:nvPr>
        </p:nvSpPr>
        <p:spPr/>
        <p:txBody>
          <a:bodyPr lIns="91440" tIns="45720" rIns="91440" bIns="45720" anchor="t"/>
          <a:lstStyle/>
          <a:p>
            <a:pPr>
              <a:buClr>
                <a:srgbClr val="001402"/>
              </a:buClr>
            </a:pPr>
            <a:r>
              <a:rPr lang="es-ES">
                <a:cs typeface="Arial" panose="020B0604020202020204" pitchFamily="34" charset="0"/>
              </a:rPr>
              <a:t>Enumerar los 6 pasos del ciclo de vigilancia de la salud pública</a:t>
            </a:r>
          </a:p>
          <a:p>
            <a:pPr>
              <a:buClr>
                <a:srgbClr val="001402"/>
              </a:buClr>
            </a:pPr>
            <a:r>
              <a:rPr lang="es-ES">
                <a:cs typeface="Arial" panose="020B0604020202020204" pitchFamily="34" charset="0"/>
              </a:rPr>
              <a:t>Explicar la finalidad y el uso de los datos de vigilancia</a:t>
            </a:r>
          </a:p>
          <a:p>
            <a:pPr>
              <a:buClr>
                <a:srgbClr val="001402"/>
              </a:buClr>
            </a:pPr>
            <a:r>
              <a:rPr lang="es-ES"/>
              <a:t>Resumir las principales características del Reglamento Sanitario Internacional</a:t>
            </a:r>
          </a:p>
          <a:p>
            <a:pPr>
              <a:buClr>
                <a:srgbClr val="001402"/>
              </a:buClr>
            </a:pPr>
            <a:r>
              <a:rPr lang="es-ES">
                <a:cs typeface="Arial"/>
              </a:rPr>
              <a:t>Describir el flujo de datos de vigilancia en su sector </a:t>
            </a:r>
            <a:endParaRPr lang="es-ES">
              <a:cs typeface="Arial" panose="020B0604020202020204" pitchFamily="34" charset="0"/>
            </a:endParaRPr>
          </a:p>
          <a:p>
            <a:pPr>
              <a:buClr>
                <a:srgbClr val="001402"/>
              </a:buClr>
            </a:pPr>
            <a:r>
              <a:rPr lang="es-ES">
                <a:cs typeface="Arial"/>
              </a:rPr>
              <a:t>Comprender los sistemas de vigilancia desde la perspectiva de Una Sola Salud</a:t>
            </a:r>
          </a:p>
          <a:p>
            <a:pPr marL="0" indent="0">
              <a:buNone/>
            </a:pPr>
            <a:endParaRPr lang="es-ES"/>
          </a:p>
        </p:txBody>
      </p:sp>
      <p:sp>
        <p:nvSpPr>
          <p:cNvPr id="3" name="Title 2">
            <a:extLst>
              <a:ext uri="{FF2B5EF4-FFF2-40B4-BE49-F238E27FC236}">
                <a16:creationId xmlns:a16="http://schemas.microsoft.com/office/drawing/2014/main" id="{FE70FC3D-8CEA-77AE-C811-6AD3DCA98726}"/>
              </a:ext>
            </a:extLst>
          </p:cNvPr>
          <p:cNvSpPr>
            <a:spLocks noGrp="1"/>
          </p:cNvSpPr>
          <p:nvPr>
            <p:ph type="title"/>
          </p:nvPr>
        </p:nvSpPr>
        <p:spPr/>
        <p:txBody>
          <a:bodyPr/>
          <a:lstStyle/>
          <a:p>
            <a:r>
              <a:rPr lang="es-ES"/>
              <a:t>Revisión de los objetivos</a:t>
            </a:r>
          </a:p>
        </p:txBody>
      </p:sp>
      <p:sp>
        <p:nvSpPr>
          <p:cNvPr id="2" name="Content Placeholder 3">
            <a:extLst>
              <a:ext uri="{FF2B5EF4-FFF2-40B4-BE49-F238E27FC236}">
                <a16:creationId xmlns:a16="http://schemas.microsoft.com/office/drawing/2014/main" id="{B03AC288-A2D5-00A2-7F73-C3C5F06688AF}"/>
              </a:ext>
            </a:extLst>
          </p:cNvPr>
          <p:cNvSpPr txBox="1">
            <a:spLocks/>
          </p:cNvSpPr>
          <p:nvPr/>
        </p:nvSpPr>
        <p:spPr>
          <a:xfrm>
            <a:off x="838200" y="1478857"/>
            <a:ext cx="10515600" cy="5236736"/>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rgbClr val="001402"/>
              </a:buClr>
              <a:buNone/>
            </a:pPr>
            <a:endParaRPr lang="en-US">
              <a:cs typeface="Arial" panose="020B0604020202020204" pitchFamily="34" charset="0"/>
            </a:endParaRPr>
          </a:p>
          <a:p>
            <a:pPr marL="0" indent="0">
              <a:buClr>
                <a:srgbClr val="001402"/>
              </a:buClr>
              <a:buNone/>
            </a:pPr>
            <a:endParaRPr lang="en-US">
              <a:cs typeface="Arial" panose="020B0604020202020204" pitchFamily="34" charset="0"/>
            </a:endParaRPr>
          </a:p>
          <a:p>
            <a:endParaRPr lang="en-US"/>
          </a:p>
          <a:p>
            <a:pPr marL="0" indent="0">
              <a:buNone/>
            </a:pPr>
            <a:endParaRPr lang="en-US"/>
          </a:p>
        </p:txBody>
      </p:sp>
    </p:spTree>
    <p:extLst>
      <p:ext uri="{BB962C8B-B14F-4D97-AF65-F5344CB8AC3E}">
        <p14:creationId xmlns:p14="http://schemas.microsoft.com/office/powerpoint/2010/main" val="28408817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9721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189886-8B03-CBF9-60DE-2C0265F4CF38}"/>
              </a:ext>
            </a:extLst>
          </p:cNvPr>
          <p:cNvSpPr>
            <a:spLocks noGrp="1"/>
          </p:cNvSpPr>
          <p:nvPr>
            <p:ph sz="half" idx="2"/>
          </p:nvPr>
        </p:nvSpPr>
        <p:spPr/>
        <p:txBody>
          <a:bodyPr lIns="91440" tIns="45720" rIns="91440" bIns="45720" anchor="t"/>
          <a:lstStyle/>
          <a:p>
            <a:pPr marL="0">
              <a:buNone/>
            </a:pPr>
            <a:r>
              <a:rPr lang="es-GT" b="1">
                <a:cs typeface="Arial"/>
              </a:rPr>
              <a:t>Al final de esta sesión, será capaz de:</a:t>
            </a:r>
          </a:p>
          <a:p>
            <a:pPr>
              <a:buClr>
                <a:srgbClr val="001402"/>
              </a:buClr>
            </a:pPr>
            <a:r>
              <a:rPr lang="es-GT">
                <a:cs typeface="Arial" panose="020B0604020202020204" pitchFamily="34" charset="0"/>
              </a:rPr>
              <a:t>Enumerar los 6 pasos del ciclo de vigilancia de la salud pública</a:t>
            </a:r>
          </a:p>
          <a:p>
            <a:pPr>
              <a:buClr>
                <a:srgbClr val="001402"/>
              </a:buClr>
            </a:pPr>
            <a:r>
              <a:rPr lang="es-GT">
                <a:cs typeface="Arial" panose="020B0604020202020204" pitchFamily="34" charset="0"/>
              </a:rPr>
              <a:t>Explicar la finalidad y el uso de los datos de vigilancia</a:t>
            </a:r>
          </a:p>
          <a:p>
            <a:pPr>
              <a:buClr>
                <a:srgbClr val="001402"/>
              </a:buClr>
            </a:pPr>
            <a:r>
              <a:rPr lang="es-GT"/>
              <a:t>Resumir las principales características del Reglamento Sanitario Internacional</a:t>
            </a:r>
          </a:p>
          <a:p>
            <a:pPr>
              <a:buClr>
                <a:srgbClr val="001402"/>
              </a:buClr>
            </a:pPr>
            <a:r>
              <a:rPr lang="es-GT">
                <a:cs typeface="Arial"/>
              </a:rPr>
              <a:t>Describir el flujo de datos de vigilancia en su sector </a:t>
            </a:r>
            <a:endParaRPr lang="es-GT">
              <a:cs typeface="Arial" panose="020B0604020202020204" pitchFamily="34" charset="0"/>
            </a:endParaRPr>
          </a:p>
          <a:p>
            <a:pPr>
              <a:buClr>
                <a:srgbClr val="001402"/>
              </a:buClr>
            </a:pPr>
            <a:r>
              <a:rPr lang="es-GT">
                <a:cs typeface="Arial"/>
              </a:rPr>
              <a:t>Comprender los sistemas de vigilancia desde la perspectiva de Una Sola Salud</a:t>
            </a:r>
          </a:p>
          <a:p>
            <a:pPr marL="0" indent="0">
              <a:buNone/>
            </a:pPr>
            <a:endParaRPr lang="en-US"/>
          </a:p>
        </p:txBody>
      </p:sp>
      <p:sp>
        <p:nvSpPr>
          <p:cNvPr id="2" name="Content Placeholder 3">
            <a:extLst>
              <a:ext uri="{FF2B5EF4-FFF2-40B4-BE49-F238E27FC236}">
                <a16:creationId xmlns:a16="http://schemas.microsoft.com/office/drawing/2014/main" id="{B03AC288-A2D5-00A2-7F73-C3C5F06688AF}"/>
              </a:ext>
            </a:extLst>
          </p:cNvPr>
          <p:cNvSpPr txBox="1">
            <a:spLocks/>
          </p:cNvSpPr>
          <p:nvPr/>
        </p:nvSpPr>
        <p:spPr>
          <a:xfrm>
            <a:off x="838200" y="1478857"/>
            <a:ext cx="10515600" cy="5236736"/>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rgbClr val="001402"/>
              </a:buClr>
              <a:buNone/>
            </a:pPr>
            <a:endParaRPr lang="en-US">
              <a:cs typeface="Arial" panose="020B0604020202020204" pitchFamily="34" charset="0"/>
            </a:endParaRPr>
          </a:p>
          <a:p>
            <a:pPr marL="0" indent="0">
              <a:buClr>
                <a:srgbClr val="001402"/>
              </a:buClr>
              <a:buNone/>
            </a:pPr>
            <a:endParaRPr lang="en-US">
              <a:cs typeface="Arial" panose="020B0604020202020204" pitchFamily="34" charset="0"/>
            </a:endParaRPr>
          </a:p>
          <a:p>
            <a:endParaRPr lang="en-US"/>
          </a:p>
          <a:p>
            <a:pPr marL="0" indent="0">
              <a:buNone/>
            </a:pPr>
            <a:endParaRPr lang="en-US"/>
          </a:p>
        </p:txBody>
      </p:sp>
      <p:sp>
        <p:nvSpPr>
          <p:cNvPr id="4" name="Title 3">
            <a:extLst>
              <a:ext uri="{FF2B5EF4-FFF2-40B4-BE49-F238E27FC236}">
                <a16:creationId xmlns:a16="http://schemas.microsoft.com/office/drawing/2014/main" id="{F9B90C45-CCB0-670C-0AA9-26DC55EF7E6A}"/>
              </a:ext>
            </a:extLst>
          </p:cNvPr>
          <p:cNvSpPr txBox="1">
            <a:spLocks/>
          </p:cNvSpPr>
          <p:nvPr/>
        </p:nvSpPr>
        <p:spPr>
          <a:xfrm>
            <a:off x="838200" y="445477"/>
            <a:ext cx="9752215"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Objetivos de aprendizaje</a:t>
            </a:r>
            <a:endParaRPr lang="en-US" sz="2400">
              <a:solidFill>
                <a:srgbClr val="00943B"/>
              </a:solidFill>
              <a:latin typeface="Franklin Gothic Medium" panose="020B0603020102020204" pitchFamily="34" charset="0"/>
            </a:endParaRPr>
          </a:p>
        </p:txBody>
      </p:sp>
      <p:pic>
        <p:nvPicPr>
          <p:cNvPr id="7" name="Picture 4" descr="Objectives Icon">
            <a:extLst>
              <a:ext uri="{FF2B5EF4-FFF2-40B4-BE49-F238E27FC236}">
                <a16:creationId xmlns:a16="http://schemas.microsoft.com/office/drawing/2014/main" id="{1996633E-C45B-6A64-42EF-2B61FB6B1D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22023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2CBE79-ED78-515C-3A4E-0C69B51D04F5}"/>
              </a:ext>
            </a:extLst>
          </p:cNvPr>
          <p:cNvSpPr>
            <a:spLocks noGrp="1"/>
          </p:cNvSpPr>
          <p:nvPr>
            <p:ph type="body" sz="quarter" idx="16"/>
          </p:nvPr>
        </p:nvSpPr>
        <p:spPr>
          <a:xfrm>
            <a:off x="1542555" y="6473711"/>
            <a:ext cx="8053753" cy="288889"/>
          </a:xfrm>
        </p:spPr>
        <p:txBody>
          <a:bodyPr/>
          <a:lstStyle/>
          <a:p>
            <a:r>
              <a:rPr lang="en-US" sz="1200" err="1"/>
              <a:t>Basado</a:t>
            </a:r>
            <a:r>
              <a:rPr lang="en-US" sz="1200"/>
              <a:t> </a:t>
            </a:r>
            <a:r>
              <a:rPr lang="en-US" sz="1200" err="1"/>
              <a:t>en</a:t>
            </a:r>
            <a:r>
              <a:rPr lang="en-US" sz="1200"/>
              <a:t> CDC Updated guidelines for evaluating public health surveillance systems. MMWR 2001;50(nº RR-13).</a:t>
            </a:r>
          </a:p>
          <a:p>
            <a:endParaRPr lang="en-US"/>
          </a:p>
        </p:txBody>
      </p:sp>
      <p:sp>
        <p:nvSpPr>
          <p:cNvPr id="5" name="TextBox 4">
            <a:extLst>
              <a:ext uri="{FF2B5EF4-FFF2-40B4-BE49-F238E27FC236}">
                <a16:creationId xmlns:a16="http://schemas.microsoft.com/office/drawing/2014/main" id="{323B4CD0-D417-6FFE-898E-76A3A0E11E27}"/>
              </a:ext>
            </a:extLst>
          </p:cNvPr>
          <p:cNvSpPr txBox="1"/>
          <p:nvPr/>
        </p:nvSpPr>
        <p:spPr>
          <a:xfrm>
            <a:off x="8286130" y="1997075"/>
            <a:ext cx="3108960" cy="523220"/>
          </a:xfrm>
          <a:prstGeom prst="rect">
            <a:avLst/>
          </a:prstGeom>
          <a:noFill/>
        </p:spPr>
        <p:txBody>
          <a:bodyPr wrap="square" rtlCol="0">
            <a:spAutoFit/>
          </a:bodyPr>
          <a:lstStyle/>
          <a:p>
            <a:pPr algn="ctr"/>
            <a:r>
              <a:rPr lang="es-ES" sz="2800" b="1"/>
              <a:t>¿Por qué?</a:t>
            </a:r>
          </a:p>
        </p:txBody>
      </p:sp>
      <p:grpSp>
        <p:nvGrpSpPr>
          <p:cNvPr id="4" name="Grupo 3">
            <a:extLst>
              <a:ext uri="{FF2B5EF4-FFF2-40B4-BE49-F238E27FC236}">
                <a16:creationId xmlns:a16="http://schemas.microsoft.com/office/drawing/2014/main" id="{A7B47375-9A7E-0839-646D-6D02DDCEB22D}"/>
              </a:ext>
            </a:extLst>
          </p:cNvPr>
          <p:cNvGrpSpPr/>
          <p:nvPr/>
        </p:nvGrpSpPr>
        <p:grpSpPr>
          <a:xfrm>
            <a:off x="744662" y="2107433"/>
            <a:ext cx="6744008" cy="617813"/>
            <a:chOff x="744662" y="2107433"/>
            <a:chExt cx="6744008" cy="617813"/>
          </a:xfrm>
        </p:grpSpPr>
        <p:sp>
          <p:nvSpPr>
            <p:cNvPr id="6" name="TextBox 5">
              <a:extLst>
                <a:ext uri="{FF2B5EF4-FFF2-40B4-BE49-F238E27FC236}">
                  <a16:creationId xmlns:a16="http://schemas.microsoft.com/office/drawing/2014/main" id="{96B67A54-4B25-5F84-7DEF-FBC947DCED34}"/>
                </a:ext>
              </a:extLst>
            </p:cNvPr>
            <p:cNvSpPr txBox="1"/>
            <p:nvPr/>
          </p:nvSpPr>
          <p:spPr>
            <a:xfrm>
              <a:off x="744662" y="2202026"/>
              <a:ext cx="3077632" cy="523220"/>
            </a:xfrm>
            <a:prstGeom prst="rect">
              <a:avLst/>
            </a:prstGeom>
            <a:noFill/>
          </p:spPr>
          <p:txBody>
            <a:bodyPr wrap="square" rtlCol="0">
              <a:spAutoFit/>
            </a:bodyPr>
            <a:lstStyle/>
            <a:p>
              <a:pPr algn="ctr"/>
              <a:r>
                <a:rPr lang="es-ES" sz="2800" b="1"/>
                <a:t>¿Cuándo? </a:t>
              </a:r>
            </a:p>
          </p:txBody>
        </p:sp>
        <p:sp>
          <p:nvSpPr>
            <p:cNvPr id="7" name="TextBox 6">
              <a:extLst>
                <a:ext uri="{FF2B5EF4-FFF2-40B4-BE49-F238E27FC236}">
                  <a16:creationId xmlns:a16="http://schemas.microsoft.com/office/drawing/2014/main" id="{DBF3973E-134A-249E-85B2-55B3EBD5577C}"/>
                </a:ext>
              </a:extLst>
            </p:cNvPr>
            <p:cNvSpPr txBox="1"/>
            <p:nvPr/>
          </p:nvSpPr>
          <p:spPr>
            <a:xfrm>
              <a:off x="4437929" y="2107433"/>
              <a:ext cx="3050741" cy="523220"/>
            </a:xfrm>
            <a:prstGeom prst="rect">
              <a:avLst/>
            </a:prstGeom>
            <a:noFill/>
          </p:spPr>
          <p:txBody>
            <a:bodyPr wrap="square" rtlCol="0">
              <a:spAutoFit/>
            </a:bodyPr>
            <a:lstStyle/>
            <a:p>
              <a:pPr algn="ctr"/>
              <a:r>
                <a:rPr lang="es-ES" sz="2800" b="1"/>
                <a:t>¿Cómo?</a:t>
              </a:r>
            </a:p>
          </p:txBody>
        </p:sp>
      </p:grpSp>
      <p:sp>
        <p:nvSpPr>
          <p:cNvPr id="8" name="TextBox 7">
            <a:extLst>
              <a:ext uri="{FF2B5EF4-FFF2-40B4-BE49-F238E27FC236}">
                <a16:creationId xmlns:a16="http://schemas.microsoft.com/office/drawing/2014/main" id="{6344CD8E-7358-C806-3FF5-5C9CA7C0D64E}"/>
              </a:ext>
            </a:extLst>
          </p:cNvPr>
          <p:cNvSpPr txBox="1"/>
          <p:nvPr/>
        </p:nvSpPr>
        <p:spPr>
          <a:xfrm>
            <a:off x="838199" y="3122920"/>
            <a:ext cx="3201925" cy="830997"/>
          </a:xfrm>
          <a:prstGeom prst="rect">
            <a:avLst/>
          </a:prstGeom>
          <a:noFill/>
        </p:spPr>
        <p:txBody>
          <a:bodyPr wrap="square" rtlCol="0">
            <a:spAutoFit/>
          </a:bodyPr>
          <a:lstStyle/>
          <a:p>
            <a:pPr algn="ctr"/>
            <a:r>
              <a:rPr lang="es-ES" sz="2400">
                <a:cs typeface="Arial" panose="020B0604020202020204" pitchFamily="34" charset="0"/>
              </a:rPr>
              <a:t>Continua y </a:t>
            </a:r>
          </a:p>
          <a:p>
            <a:pPr algn="ctr"/>
            <a:r>
              <a:rPr lang="es-ES" sz="2400">
                <a:cs typeface="Arial" panose="020B0604020202020204" pitchFamily="34" charset="0"/>
              </a:rPr>
              <a:t>sistemáticament</a:t>
            </a:r>
            <a:r>
              <a:rPr lang="es-ES" sz="2400"/>
              <a:t>e </a:t>
            </a:r>
          </a:p>
        </p:txBody>
      </p:sp>
      <p:sp>
        <p:nvSpPr>
          <p:cNvPr id="11" name="TextBox 10">
            <a:extLst>
              <a:ext uri="{FF2B5EF4-FFF2-40B4-BE49-F238E27FC236}">
                <a16:creationId xmlns:a16="http://schemas.microsoft.com/office/drawing/2014/main" id="{DAC82F1E-1A08-4D87-B7C3-2FC872FBFE57}"/>
              </a:ext>
            </a:extLst>
          </p:cNvPr>
          <p:cNvSpPr txBox="1"/>
          <p:nvPr/>
        </p:nvSpPr>
        <p:spPr>
          <a:xfrm>
            <a:off x="8082828" y="2627303"/>
            <a:ext cx="3376936" cy="2569934"/>
          </a:xfrm>
          <a:prstGeom prst="rect">
            <a:avLst/>
          </a:prstGeom>
          <a:noFill/>
        </p:spPr>
        <p:txBody>
          <a:bodyPr wrap="square" rtlCol="0">
            <a:spAutoFit/>
          </a:bodyPr>
          <a:lstStyle/>
          <a:p>
            <a:pPr algn="ctr"/>
            <a:r>
              <a:rPr lang="es-ES" sz="2300">
                <a:ea typeface="Times New Roman" panose="02020603050405020304" pitchFamily="18" charset="0"/>
                <a:cs typeface="Arial" panose="020B0604020202020204" pitchFamily="34" charset="0"/>
              </a:rPr>
              <a:t>Para uso en acciones de salud pública:</a:t>
            </a:r>
          </a:p>
          <a:p>
            <a:pPr marL="365760" lvl="1" indent="-182880">
              <a:buFont typeface="Arial" panose="020B0604020202020204" pitchFamily="34" charset="0"/>
              <a:buChar char="•"/>
            </a:pPr>
            <a:r>
              <a:rPr lang="es-ES" sz="2300">
                <a:cs typeface="Arial" panose="020B0604020202020204" pitchFamily="34" charset="0"/>
              </a:rPr>
              <a:t>Reducir la morbilidad (enfermedad)</a:t>
            </a:r>
          </a:p>
          <a:p>
            <a:pPr marL="365760" lvl="1" indent="-182880">
              <a:buFont typeface="Arial" panose="020B0604020202020204" pitchFamily="34" charset="0"/>
              <a:buChar char="•"/>
            </a:pPr>
            <a:r>
              <a:rPr lang="es-ES" sz="2300">
                <a:cs typeface="Arial" panose="020B0604020202020204" pitchFamily="34" charset="0"/>
              </a:rPr>
              <a:t>Reducir la mortalidad (muerte)</a:t>
            </a:r>
          </a:p>
          <a:p>
            <a:pPr marL="365760" lvl="1" indent="-182880">
              <a:buFont typeface="Arial" panose="020B0604020202020204" pitchFamily="34" charset="0"/>
              <a:buChar char="•"/>
            </a:pPr>
            <a:r>
              <a:rPr lang="es-ES" sz="2300">
                <a:cs typeface="Arial" panose="020B0604020202020204" pitchFamily="34" charset="0"/>
              </a:rPr>
              <a:t>Mejorar la salud</a:t>
            </a:r>
            <a:endParaRPr lang="es-ES" sz="2300"/>
          </a:p>
        </p:txBody>
      </p:sp>
      <p:sp>
        <p:nvSpPr>
          <p:cNvPr id="12" name="TextBox 11">
            <a:extLst>
              <a:ext uri="{FF2B5EF4-FFF2-40B4-BE49-F238E27FC236}">
                <a16:creationId xmlns:a16="http://schemas.microsoft.com/office/drawing/2014/main" id="{D1AEBA57-4168-4B31-3E88-B9A455D54ACE}"/>
              </a:ext>
            </a:extLst>
          </p:cNvPr>
          <p:cNvSpPr txBox="1"/>
          <p:nvPr/>
        </p:nvSpPr>
        <p:spPr>
          <a:xfrm>
            <a:off x="4547028" y="2761370"/>
            <a:ext cx="3201925" cy="1938992"/>
          </a:xfrm>
          <a:prstGeom prst="rect">
            <a:avLst/>
          </a:prstGeom>
          <a:noFill/>
        </p:spPr>
        <p:txBody>
          <a:bodyPr wrap="square" rtlCol="0">
            <a:spAutoFit/>
          </a:bodyPr>
          <a:lstStyle/>
          <a:p>
            <a:pPr algn="ctr"/>
            <a:r>
              <a:rPr lang="es-ES" sz="2400">
                <a:ea typeface="Times New Roman" panose="02020603050405020304" pitchFamily="18" charset="0"/>
                <a:cs typeface="Arial" panose="020B0604020202020204" pitchFamily="34" charset="0"/>
              </a:rPr>
              <a:t>Recolección, análisis, interpretación y difusión de datos relacionados con </a:t>
            </a:r>
            <a:br>
              <a:rPr lang="es-ES" sz="2400">
                <a:ea typeface="Times New Roman" panose="02020603050405020304" pitchFamily="18" charset="0"/>
                <a:cs typeface="Arial" panose="020B0604020202020204" pitchFamily="34" charset="0"/>
              </a:rPr>
            </a:br>
            <a:r>
              <a:rPr lang="es-ES" sz="2400">
                <a:ea typeface="Times New Roman" panose="02020603050405020304" pitchFamily="18" charset="0"/>
                <a:cs typeface="Arial" panose="020B0604020202020204" pitchFamily="34" charset="0"/>
              </a:rPr>
              <a:t>la salud</a:t>
            </a:r>
            <a:endParaRPr lang="es-ES" sz="2400">
              <a:cs typeface="Arial" panose="020B0604020202020204" pitchFamily="34" charset="0"/>
            </a:endParaRPr>
          </a:p>
        </p:txBody>
      </p:sp>
      <p:sp>
        <p:nvSpPr>
          <p:cNvPr id="14" name="Rectangle: Rounded Corners 13">
            <a:extLst>
              <a:ext uri="{FF2B5EF4-FFF2-40B4-BE49-F238E27FC236}">
                <a16:creationId xmlns:a16="http://schemas.microsoft.com/office/drawing/2014/main" id="{8C4A440D-344A-E095-86A4-169A343A01E6}"/>
              </a:ext>
            </a:extLst>
          </p:cNvPr>
          <p:cNvSpPr/>
          <p:nvPr/>
        </p:nvSpPr>
        <p:spPr>
          <a:xfrm>
            <a:off x="838200" y="1868392"/>
            <a:ext cx="3108960" cy="3474720"/>
          </a:xfrm>
          <a:prstGeom prst="roundRect">
            <a:avLst/>
          </a:prstGeom>
          <a:noFill/>
          <a:ln w="88900">
            <a:solidFill>
              <a:srgbClr val="1096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4754B3DD-27BA-7EA6-FE5B-FFC1E4C91973}"/>
              </a:ext>
            </a:extLst>
          </p:cNvPr>
          <p:cNvSpPr/>
          <p:nvPr/>
        </p:nvSpPr>
        <p:spPr>
          <a:xfrm>
            <a:off x="4547029" y="1860687"/>
            <a:ext cx="3108960" cy="3474720"/>
          </a:xfrm>
          <a:prstGeom prst="roundRect">
            <a:avLst/>
          </a:prstGeom>
          <a:noFill/>
          <a:ln w="88900">
            <a:solidFill>
              <a:srgbClr val="1096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AD3ACAED-E157-8F9F-BCF5-579AB0707C39}"/>
              </a:ext>
            </a:extLst>
          </p:cNvPr>
          <p:cNvSpPr/>
          <p:nvPr/>
        </p:nvSpPr>
        <p:spPr>
          <a:xfrm>
            <a:off x="8244840" y="1824185"/>
            <a:ext cx="3108960" cy="3474720"/>
          </a:xfrm>
          <a:prstGeom prst="roundRect">
            <a:avLst/>
          </a:prstGeom>
          <a:noFill/>
          <a:ln w="88900">
            <a:solidFill>
              <a:srgbClr val="1096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3">
            <a:extLst>
              <a:ext uri="{FF2B5EF4-FFF2-40B4-BE49-F238E27FC236}">
                <a16:creationId xmlns:a16="http://schemas.microsoft.com/office/drawing/2014/main" id="{135DFDB4-6603-9CBF-EC04-8E87BCF1D93E}"/>
              </a:ext>
            </a:extLst>
          </p:cNvPr>
          <p:cNvSpPr txBox="1">
            <a:spLocks/>
          </p:cNvSpPr>
          <p:nvPr/>
        </p:nvSpPr>
        <p:spPr>
          <a:xfrm>
            <a:off x="838200" y="31658"/>
            <a:ext cx="9752215" cy="122564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a:latin typeface="Franklin Gothic Medium" panose="020B0603020102020204" pitchFamily="34" charset="0"/>
              </a:rPr>
              <a:t>Componentes de la vig</a:t>
            </a:r>
            <a:r>
              <a:rPr lang="es-ES" sz="4300">
                <a:latin typeface="Franklin Gothic Medium" panose="020B0603020102020204" pitchFamily="34" charset="0"/>
              </a:rPr>
              <a:t>ilan</a:t>
            </a:r>
            <a:r>
              <a:rPr lang="es-ES">
                <a:latin typeface="Franklin Gothic Medium" panose="020B0603020102020204" pitchFamily="34" charset="0"/>
              </a:rPr>
              <a:t>cia de la salud pública</a:t>
            </a:r>
            <a:endParaRPr lang="es-ES" sz="2400">
              <a:solidFill>
                <a:srgbClr val="00943B"/>
              </a:solidFill>
              <a:latin typeface="Franklin Gothic Medium" panose="020B0603020102020204" pitchFamily="34" charset="0"/>
            </a:endParaRPr>
          </a:p>
        </p:txBody>
      </p:sp>
      <p:sp>
        <p:nvSpPr>
          <p:cNvPr id="3" name="Rectangle 2">
            <a:extLst>
              <a:ext uri="{FF2B5EF4-FFF2-40B4-BE49-F238E27FC236}">
                <a16:creationId xmlns:a16="http://schemas.microsoft.com/office/drawing/2014/main" id="{00184517-F081-0076-D908-8AB267B6139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DD83A805-4336-8740-D1A8-DBF605D0CC82}"/>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3" name="Picture 12">
            <a:extLst>
              <a:ext uri="{FF2B5EF4-FFF2-40B4-BE49-F238E27FC236}">
                <a16:creationId xmlns:a16="http://schemas.microsoft.com/office/drawing/2014/main" id="{98B69337-04C5-DC0E-5F9E-36653899BA01}"/>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272298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07772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C6753CD-C95F-B6B3-B2E3-3C940F3E750A}"/>
              </a:ext>
            </a:extLst>
          </p:cNvPr>
          <p:cNvSpPr>
            <a:spLocks noGrp="1"/>
          </p:cNvSpPr>
          <p:nvPr>
            <p:ph type="title"/>
          </p:nvPr>
        </p:nvSpPr>
        <p:spPr/>
        <p:txBody>
          <a:bodyPr/>
          <a:lstStyle/>
          <a:p>
            <a:r>
              <a:rPr lang="es-ES">
                <a:latin typeface="Franklin Gothic Medium" panose="020B0603020102020204" pitchFamily="34" charset="0"/>
              </a:rPr>
              <a:t>Etapas del ciclo de la vigilancia</a:t>
            </a:r>
            <a:endParaRPr lang="es-ES" sz="2400">
              <a:solidFill>
                <a:srgbClr val="00943B"/>
              </a:solidFill>
              <a:latin typeface="Franklin Gothic Medium" panose="020B0603020102020204" pitchFamily="34" charset="0"/>
            </a:endParaRPr>
          </a:p>
        </p:txBody>
      </p:sp>
    </p:spTree>
    <p:extLst>
      <p:ext uri="{BB962C8B-B14F-4D97-AF65-F5344CB8AC3E}">
        <p14:creationId xmlns:p14="http://schemas.microsoft.com/office/powerpoint/2010/main" val="33076179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A green and black rectangles&#10;&#10;Description automatically generated">
            <a:extLst>
              <a:ext uri="{FF2B5EF4-FFF2-40B4-BE49-F238E27FC236}">
                <a16:creationId xmlns:a16="http://schemas.microsoft.com/office/drawing/2014/main" id="{CE2C859D-F16F-8066-CEE3-B5CFB830D364}"/>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662305" y="1546705"/>
            <a:ext cx="10867390" cy="5040075"/>
          </a:xfrm>
          <a:prstGeom prst="rect">
            <a:avLst/>
          </a:prstGeom>
        </p:spPr>
      </p:pic>
      <p:sp>
        <p:nvSpPr>
          <p:cNvPr id="3" name="Title 2">
            <a:extLst>
              <a:ext uri="{FF2B5EF4-FFF2-40B4-BE49-F238E27FC236}">
                <a16:creationId xmlns:a16="http://schemas.microsoft.com/office/drawing/2014/main" id="{6621A7C4-438A-440C-5C11-2D1B496715ED}"/>
              </a:ext>
            </a:extLst>
          </p:cNvPr>
          <p:cNvSpPr>
            <a:spLocks noGrp="1"/>
          </p:cNvSpPr>
          <p:nvPr>
            <p:ph type="title"/>
          </p:nvPr>
        </p:nvSpPr>
        <p:spPr>
          <a:xfrm>
            <a:off x="838200" y="457200"/>
            <a:ext cx="11353800" cy="800100"/>
          </a:xfrm>
          <a:prstGeom prst="rect">
            <a:avLst/>
          </a:prstGeom>
        </p:spPr>
        <p:txBody>
          <a:bodyPr/>
          <a:lstStyle/>
          <a:p>
            <a:r>
              <a:rPr lang="es-ES">
                <a:latin typeface="Franklin Gothic Medium" panose="020B0603020102020204" pitchFamily="34" charset="0"/>
              </a:rPr>
              <a:t>Finalidad de la vigilancia de la salud pública</a:t>
            </a:r>
          </a:p>
        </p:txBody>
      </p:sp>
      <p:sp>
        <p:nvSpPr>
          <p:cNvPr id="16" name="TextBox 15">
            <a:extLst>
              <a:ext uri="{FF2B5EF4-FFF2-40B4-BE49-F238E27FC236}">
                <a16:creationId xmlns:a16="http://schemas.microsoft.com/office/drawing/2014/main" id="{A42CE9B8-5EEC-8961-D6AB-019C31DD3F6A}"/>
              </a:ext>
            </a:extLst>
          </p:cNvPr>
          <p:cNvSpPr txBox="1"/>
          <p:nvPr/>
        </p:nvSpPr>
        <p:spPr>
          <a:xfrm>
            <a:off x="2597590" y="1932177"/>
            <a:ext cx="7089521" cy="954107"/>
          </a:xfrm>
          <a:prstGeom prst="rect">
            <a:avLst/>
          </a:prstGeom>
          <a:noFill/>
        </p:spPr>
        <p:txBody>
          <a:bodyPr wrap="square">
            <a:spAutoFit/>
          </a:bodyPr>
          <a:lstStyle/>
          <a:p>
            <a:pPr algn="ctr" defTabSz="914400">
              <a:buClr>
                <a:srgbClr val="00953A"/>
              </a:buClr>
              <a:defRPr/>
            </a:pPr>
            <a:r>
              <a:rPr lang="es-ES" altLang="en-US" sz="2800">
                <a:latin typeface="Arial" panose="020B0604020202020204" pitchFamily="34" charset="0"/>
                <a:ea typeface="ＭＳ Ｐゴシック"/>
                <a:cs typeface="Arial" panose="020B0604020202020204" pitchFamily="34" charset="0"/>
              </a:rPr>
              <a:t>Identificar patrones continuos de </a:t>
            </a:r>
          </a:p>
          <a:p>
            <a:pPr algn="ctr" defTabSz="914400">
              <a:buClr>
                <a:srgbClr val="00953A"/>
              </a:buClr>
              <a:defRPr/>
            </a:pPr>
            <a:r>
              <a:rPr lang="es-ES" altLang="en-US" sz="2800">
                <a:latin typeface="Arial" panose="020B0604020202020204" pitchFamily="34" charset="0"/>
                <a:ea typeface="ＭＳ Ｐゴシック"/>
                <a:cs typeface="Arial" panose="020B0604020202020204" pitchFamily="34" charset="0"/>
              </a:rPr>
              <a:t>eventos relacionados con la salud para:</a:t>
            </a:r>
          </a:p>
        </p:txBody>
      </p:sp>
      <p:sp>
        <p:nvSpPr>
          <p:cNvPr id="18" name="TextBox 17">
            <a:extLst>
              <a:ext uri="{FF2B5EF4-FFF2-40B4-BE49-F238E27FC236}">
                <a16:creationId xmlns:a16="http://schemas.microsoft.com/office/drawing/2014/main" id="{56254B6D-EB83-F895-0DBE-BB206A28A11A}"/>
              </a:ext>
            </a:extLst>
          </p:cNvPr>
          <p:cNvSpPr txBox="1"/>
          <p:nvPr/>
        </p:nvSpPr>
        <p:spPr>
          <a:xfrm>
            <a:off x="640080" y="4198493"/>
            <a:ext cx="2636217" cy="830997"/>
          </a:xfrm>
          <a:prstGeom prst="rect">
            <a:avLst/>
          </a:prstGeom>
          <a:noFill/>
        </p:spPr>
        <p:txBody>
          <a:bodyPr wrap="square">
            <a:spAutoFit/>
          </a:bodyPr>
          <a:lstStyle/>
          <a:p>
            <a:pPr algn="ctr"/>
            <a:r>
              <a:rPr lang="es-ES" sz="2400">
                <a:latin typeface="Arial" panose="020B0604020202020204" pitchFamily="34" charset="0"/>
                <a:cs typeface="Arial" panose="020B0604020202020204" pitchFamily="34" charset="0"/>
              </a:rPr>
              <a:t>Evaluar el estado de salud pública</a:t>
            </a:r>
          </a:p>
        </p:txBody>
      </p:sp>
      <p:sp>
        <p:nvSpPr>
          <p:cNvPr id="20" name="TextBox 19">
            <a:extLst>
              <a:ext uri="{FF2B5EF4-FFF2-40B4-BE49-F238E27FC236}">
                <a16:creationId xmlns:a16="http://schemas.microsoft.com/office/drawing/2014/main" id="{E80BAFB0-B24C-D9C8-71BB-322184FCF0E8}"/>
              </a:ext>
            </a:extLst>
          </p:cNvPr>
          <p:cNvSpPr txBox="1"/>
          <p:nvPr/>
        </p:nvSpPr>
        <p:spPr>
          <a:xfrm>
            <a:off x="3548550" y="4198493"/>
            <a:ext cx="2390431" cy="830997"/>
          </a:xfrm>
          <a:prstGeom prst="rect">
            <a:avLst/>
          </a:prstGeom>
          <a:noFill/>
        </p:spPr>
        <p:txBody>
          <a:bodyPr wrap="square" lIns="91440" tIns="45720" rIns="91440" bIns="45720" anchor="t">
            <a:spAutoFit/>
          </a:bodyPr>
          <a:lstStyle/>
          <a:p>
            <a:pPr algn="ctr"/>
            <a:r>
              <a:rPr lang="es-ES" sz="2400">
                <a:latin typeface="Arial"/>
                <a:cs typeface="Arial"/>
              </a:rPr>
              <a:t>Iniciar acciones de salud pública</a:t>
            </a:r>
          </a:p>
        </p:txBody>
      </p:sp>
      <p:sp>
        <p:nvSpPr>
          <p:cNvPr id="22" name="TextBox 21">
            <a:extLst>
              <a:ext uri="{FF2B5EF4-FFF2-40B4-BE49-F238E27FC236}">
                <a16:creationId xmlns:a16="http://schemas.microsoft.com/office/drawing/2014/main" id="{39DFE0B2-5B48-73AF-7190-952F0C971315}"/>
              </a:ext>
            </a:extLst>
          </p:cNvPr>
          <p:cNvSpPr txBox="1"/>
          <p:nvPr/>
        </p:nvSpPr>
        <p:spPr>
          <a:xfrm>
            <a:off x="6142021" y="4247477"/>
            <a:ext cx="2656698" cy="769441"/>
          </a:xfrm>
          <a:prstGeom prst="rect">
            <a:avLst/>
          </a:prstGeom>
          <a:noFill/>
        </p:spPr>
        <p:txBody>
          <a:bodyPr wrap="square">
            <a:spAutoFit/>
          </a:bodyPr>
          <a:lstStyle/>
          <a:p>
            <a:pPr algn="ctr"/>
            <a:r>
              <a:rPr lang="es-ES" sz="2200">
                <a:latin typeface="Arial" panose="020B0604020202020204" pitchFamily="34" charset="0"/>
                <a:cs typeface="Arial" panose="020B0604020202020204" pitchFamily="34" charset="0"/>
              </a:rPr>
              <a:t>Definir prioridades </a:t>
            </a:r>
          </a:p>
          <a:p>
            <a:pPr algn="ctr"/>
            <a:r>
              <a:rPr lang="es-ES" sz="2200">
                <a:latin typeface="Arial" panose="020B0604020202020204" pitchFamily="34" charset="0"/>
                <a:cs typeface="Arial" panose="020B0604020202020204" pitchFamily="34" charset="0"/>
              </a:rPr>
              <a:t>de salud pública</a:t>
            </a:r>
          </a:p>
        </p:txBody>
      </p:sp>
      <p:sp>
        <p:nvSpPr>
          <p:cNvPr id="24" name="TextBox 23">
            <a:extLst>
              <a:ext uri="{FF2B5EF4-FFF2-40B4-BE49-F238E27FC236}">
                <a16:creationId xmlns:a16="http://schemas.microsoft.com/office/drawing/2014/main" id="{C1C45DFD-2DE2-CA48-C619-C4301E187118}"/>
              </a:ext>
            </a:extLst>
          </p:cNvPr>
          <p:cNvSpPr txBox="1"/>
          <p:nvPr/>
        </p:nvSpPr>
        <p:spPr>
          <a:xfrm>
            <a:off x="9047222" y="4221939"/>
            <a:ext cx="2390431" cy="769441"/>
          </a:xfrm>
          <a:prstGeom prst="rect">
            <a:avLst/>
          </a:prstGeom>
          <a:noFill/>
        </p:spPr>
        <p:txBody>
          <a:bodyPr wrap="square" lIns="91440" tIns="45720" rIns="91440" bIns="45720" anchor="t">
            <a:spAutoFit/>
          </a:bodyPr>
          <a:lstStyle/>
          <a:p>
            <a:pPr algn="ctr"/>
            <a:r>
              <a:rPr lang="es-ES" sz="2200">
                <a:latin typeface="Arial"/>
                <a:cs typeface="Arial"/>
              </a:rPr>
              <a:t>Evaluar </a:t>
            </a:r>
          </a:p>
          <a:p>
            <a:pPr algn="ctr"/>
            <a:r>
              <a:rPr lang="es-ES" sz="2200">
                <a:latin typeface="Arial"/>
                <a:cs typeface="Arial"/>
              </a:rPr>
              <a:t>programas</a:t>
            </a:r>
          </a:p>
        </p:txBody>
      </p:sp>
      <p:sp>
        <p:nvSpPr>
          <p:cNvPr id="26" name="TextBox 25">
            <a:extLst>
              <a:ext uri="{FF2B5EF4-FFF2-40B4-BE49-F238E27FC236}">
                <a16:creationId xmlns:a16="http://schemas.microsoft.com/office/drawing/2014/main" id="{F55D0475-CB44-3AF2-EA6B-B93870F388CF}"/>
              </a:ext>
            </a:extLst>
          </p:cNvPr>
          <p:cNvSpPr txBox="1"/>
          <p:nvPr/>
        </p:nvSpPr>
        <p:spPr>
          <a:xfrm>
            <a:off x="2617470" y="5527699"/>
            <a:ext cx="6957060" cy="954107"/>
          </a:xfrm>
          <a:prstGeom prst="rect">
            <a:avLst/>
          </a:prstGeom>
          <a:noFill/>
        </p:spPr>
        <p:txBody>
          <a:bodyPr wrap="square" lIns="91440" tIns="45720" rIns="91440" bIns="45720" anchor="t">
            <a:spAutoFit/>
          </a:bodyPr>
          <a:lstStyle/>
          <a:p>
            <a:pPr algn="ctr" defTabSz="914400">
              <a:buClr>
                <a:srgbClr val="00953A"/>
              </a:buClr>
              <a:defRPr/>
            </a:pPr>
            <a:r>
              <a:rPr lang="es-ES" altLang="en-US" sz="2800">
                <a:latin typeface="Arial"/>
                <a:ea typeface="ＭＳ Ｐゴシック"/>
                <a:cs typeface="Arial"/>
              </a:rPr>
              <a:t>Objetivo general: </a:t>
            </a:r>
            <a:endParaRPr lang="es-ES" altLang="en-US" sz="2800">
              <a:latin typeface="Arial" panose="020B0604020202020204" pitchFamily="34" charset="0"/>
              <a:ea typeface="ＭＳ Ｐゴシック"/>
              <a:cs typeface="Arial" panose="020B0604020202020204" pitchFamily="34" charset="0"/>
            </a:endParaRPr>
          </a:p>
          <a:p>
            <a:pPr algn="ctr" defTabSz="914400">
              <a:buClr>
                <a:srgbClr val="00953A"/>
              </a:buClr>
              <a:defRPr/>
            </a:pPr>
            <a:r>
              <a:rPr lang="es-ES" altLang="en-US" sz="2800">
                <a:latin typeface="Arial"/>
                <a:ea typeface="ＭＳ Ｐゴシック"/>
                <a:cs typeface="Arial"/>
              </a:rPr>
              <a:t>Crear </a:t>
            </a:r>
            <a:r>
              <a:rPr lang="es-ES" altLang="en-US" sz="2800" b="1">
                <a:latin typeface="Arial"/>
                <a:ea typeface="ＭＳ Ｐゴシック"/>
                <a:cs typeface="Arial"/>
              </a:rPr>
              <a:t>información para la acción</a:t>
            </a:r>
          </a:p>
        </p:txBody>
      </p:sp>
    </p:spTree>
    <p:extLst>
      <p:ext uri="{BB962C8B-B14F-4D97-AF65-F5344CB8AC3E}">
        <p14:creationId xmlns:p14="http://schemas.microsoft.com/office/powerpoint/2010/main" val="25560654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7105251-4D29-41B9-580C-2702E80433F4}"/>
              </a:ext>
            </a:extLst>
          </p:cNvPr>
          <p:cNvSpPr>
            <a:spLocks noGrp="1"/>
          </p:cNvSpPr>
          <p:nvPr>
            <p:ph sz="half" idx="2"/>
          </p:nvPr>
        </p:nvSpPr>
        <p:spPr>
          <a:xfrm>
            <a:off x="838200" y="1478857"/>
            <a:ext cx="8192784" cy="4639309"/>
          </a:xfrm>
        </p:spPr>
        <p:txBody>
          <a:bodyPr/>
          <a:lstStyle/>
          <a:p>
            <a:r>
              <a:rPr lang="es-ES"/>
              <a:t>Finalidad: "Prevenir, proteger, controlar y dar una respuesta de salud pública a la propagación internacional de enfermedades"</a:t>
            </a:r>
          </a:p>
          <a:p>
            <a:r>
              <a:rPr lang="es-ES"/>
              <a:t>Ha sido adoptado por 196 países, incluidos los 194 Estados miembros de la OMS</a:t>
            </a:r>
          </a:p>
          <a:p>
            <a:r>
              <a:rPr lang="es-ES"/>
              <a:t>Proporciona un marco jurídico y práctico</a:t>
            </a:r>
          </a:p>
          <a:p>
            <a:r>
              <a:rPr lang="es-ES"/>
              <a:t>Orienta a los puntos de entrada para evitar la propagación de enfermedades a través de </a:t>
            </a:r>
            <a:br>
              <a:rPr lang="es-ES"/>
            </a:br>
            <a:r>
              <a:rPr lang="es-ES"/>
              <a:t>las fronteras</a:t>
            </a:r>
          </a:p>
          <a:p>
            <a:r>
              <a:rPr lang="es-ES"/>
              <a:t>Última actualización fue en 2005</a:t>
            </a:r>
          </a:p>
        </p:txBody>
      </p:sp>
      <p:sp>
        <p:nvSpPr>
          <p:cNvPr id="3" name="Title 2">
            <a:extLst>
              <a:ext uri="{FF2B5EF4-FFF2-40B4-BE49-F238E27FC236}">
                <a16:creationId xmlns:a16="http://schemas.microsoft.com/office/drawing/2014/main" id="{D8435BE1-280F-0ED8-4310-2AFE2F736A03}"/>
              </a:ext>
            </a:extLst>
          </p:cNvPr>
          <p:cNvSpPr>
            <a:spLocks noGrp="1"/>
          </p:cNvSpPr>
          <p:nvPr>
            <p:ph type="title"/>
          </p:nvPr>
        </p:nvSpPr>
        <p:spPr/>
        <p:txBody>
          <a:bodyPr/>
          <a:lstStyle/>
          <a:p>
            <a:r>
              <a:rPr lang="es-ES"/>
              <a:t>Reglamento Sanitario Internacional</a:t>
            </a:r>
          </a:p>
        </p:txBody>
      </p:sp>
      <p:sp>
        <p:nvSpPr>
          <p:cNvPr id="9" name="Text Placeholder 8">
            <a:extLst>
              <a:ext uri="{FF2B5EF4-FFF2-40B4-BE49-F238E27FC236}">
                <a16:creationId xmlns:a16="http://schemas.microsoft.com/office/drawing/2014/main" id="{C0652216-60C6-EAC1-4DC0-296A1D8A2166}"/>
              </a:ext>
            </a:extLst>
          </p:cNvPr>
          <p:cNvSpPr>
            <a:spLocks noGrp="1"/>
          </p:cNvSpPr>
          <p:nvPr>
            <p:ph type="body" sz="quarter" idx="16"/>
          </p:nvPr>
        </p:nvSpPr>
        <p:spPr>
          <a:xfrm>
            <a:off x="3810000" y="6494584"/>
            <a:ext cx="5767973" cy="297383"/>
          </a:xfrm>
        </p:spPr>
        <p:txBody>
          <a:bodyPr/>
          <a:lstStyle/>
          <a:p>
            <a:r>
              <a:rPr lang="en-US">
                <a:hlinkClick r:id="rId3"/>
              </a:rPr>
              <a:t>https://www.who.int/health-topics/international-health-regulations#tab=tab_1</a:t>
            </a:r>
            <a:endParaRPr lang="en-US"/>
          </a:p>
        </p:txBody>
      </p:sp>
      <p:pic>
        <p:nvPicPr>
          <p:cNvPr id="7" name="Content Placeholder 5">
            <a:extLst>
              <a:ext uri="{FF2B5EF4-FFF2-40B4-BE49-F238E27FC236}">
                <a16:creationId xmlns:a16="http://schemas.microsoft.com/office/drawing/2014/main" id="{5116FB3B-B091-8BE2-F318-E1C2FD3107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9167093" y="2171809"/>
            <a:ext cx="2186707" cy="310485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33B67FA3-C5DB-EAC7-5382-5E52C383288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96755" y="2100225"/>
            <a:ext cx="2276475" cy="3248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61676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0C4D2BD-BD68-C1C7-A3AC-84EC87A2E637}"/>
              </a:ext>
            </a:extLst>
          </p:cNvPr>
          <p:cNvSpPr>
            <a:spLocks noGrp="1"/>
          </p:cNvSpPr>
          <p:nvPr>
            <p:ph sz="half" idx="2"/>
          </p:nvPr>
        </p:nvSpPr>
        <p:spPr/>
        <p:txBody>
          <a:bodyPr/>
          <a:lstStyle/>
          <a:p>
            <a:r>
              <a:rPr lang="es-ES"/>
              <a:t>Finalidad: Garantizar que todos los países tengan la capacidad de detectar y responder a las amenazas de enfermedad basándose en:</a:t>
            </a:r>
          </a:p>
          <a:p>
            <a:pPr lvl="1"/>
            <a:r>
              <a:rPr lang="es-ES"/>
              <a:t>Información y datos oportunos, completos y de alta calidad</a:t>
            </a:r>
          </a:p>
          <a:p>
            <a:pPr lvl="1"/>
            <a:r>
              <a:rPr lang="es-ES"/>
              <a:t>Detección temprana de brotes y epidemias</a:t>
            </a:r>
          </a:p>
          <a:p>
            <a:pPr lvl="1"/>
            <a:r>
              <a:rPr lang="es-ES"/>
              <a:t>Evaluación de las intervenciones </a:t>
            </a:r>
          </a:p>
          <a:p>
            <a:pPr lvl="1"/>
            <a:r>
              <a:rPr lang="es-ES"/>
              <a:t>Personal sanitario formado, incluidos epidemiólogos de campo</a:t>
            </a:r>
          </a:p>
          <a:p>
            <a:pPr lvl="1"/>
            <a:r>
              <a:rPr lang="es-ES"/>
              <a:t>Directrices específicas para 4 de las 6 oficinas regionales:</a:t>
            </a:r>
          </a:p>
          <a:p>
            <a:pPr lvl="2"/>
            <a:r>
              <a:rPr lang="es-ES"/>
              <a:t>Mediterráneo Oriental (EMRO)</a:t>
            </a:r>
          </a:p>
          <a:p>
            <a:pPr lvl="2"/>
            <a:r>
              <a:rPr lang="es-ES"/>
              <a:t>Sudeste Asiático (SEARO)</a:t>
            </a:r>
          </a:p>
          <a:p>
            <a:pPr lvl="2"/>
            <a:endParaRPr lang="es-ES"/>
          </a:p>
        </p:txBody>
      </p:sp>
      <p:sp>
        <p:nvSpPr>
          <p:cNvPr id="3" name="Title 2">
            <a:extLst>
              <a:ext uri="{FF2B5EF4-FFF2-40B4-BE49-F238E27FC236}">
                <a16:creationId xmlns:a16="http://schemas.microsoft.com/office/drawing/2014/main" id="{8AC01347-8268-6637-D102-E1AF24E16060}"/>
              </a:ext>
            </a:extLst>
          </p:cNvPr>
          <p:cNvSpPr>
            <a:spLocks noGrp="1"/>
          </p:cNvSpPr>
          <p:nvPr>
            <p:ph type="title"/>
          </p:nvPr>
        </p:nvSpPr>
        <p:spPr>
          <a:xfrm>
            <a:off x="838200" y="457200"/>
            <a:ext cx="10854690" cy="800100"/>
          </a:xfrm>
        </p:spPr>
        <p:txBody>
          <a:bodyPr/>
          <a:lstStyle/>
          <a:p>
            <a:r>
              <a:rPr lang="es-ES"/>
              <a:t>Vigilancia integrada de enfermedades: OMS</a:t>
            </a:r>
          </a:p>
        </p:txBody>
      </p:sp>
      <p:sp>
        <p:nvSpPr>
          <p:cNvPr id="4" name="Text Placeholder 3">
            <a:extLst>
              <a:ext uri="{FF2B5EF4-FFF2-40B4-BE49-F238E27FC236}">
                <a16:creationId xmlns:a16="http://schemas.microsoft.com/office/drawing/2014/main" id="{6DBDE0DB-524F-AC65-A8C0-3FB4427089FC}"/>
              </a:ext>
            </a:extLst>
          </p:cNvPr>
          <p:cNvSpPr>
            <a:spLocks noGrp="1"/>
          </p:cNvSpPr>
          <p:nvPr>
            <p:ph type="body" sz="quarter" idx="16"/>
          </p:nvPr>
        </p:nvSpPr>
        <p:spPr>
          <a:xfrm>
            <a:off x="4443046" y="6339723"/>
            <a:ext cx="5142394" cy="518277"/>
          </a:xfrm>
        </p:spPr>
        <p:txBody>
          <a:bodyPr/>
          <a:lstStyle/>
          <a:p>
            <a:r>
              <a:rPr lang="es-ES"/>
              <a:t>OMS. Programa integrado de vigilancia de enfermedades: Emergencias, Preparación, Respuesta - Recursos de información. Ginebra 2017.</a:t>
            </a:r>
          </a:p>
        </p:txBody>
      </p:sp>
      <p:sp>
        <p:nvSpPr>
          <p:cNvPr id="6" name="TextBox 5">
            <a:extLst>
              <a:ext uri="{FF2B5EF4-FFF2-40B4-BE49-F238E27FC236}">
                <a16:creationId xmlns:a16="http://schemas.microsoft.com/office/drawing/2014/main" id="{BA67D8AE-9FDA-923A-7AD6-ABB1C4A4CC77}"/>
              </a:ext>
            </a:extLst>
          </p:cNvPr>
          <p:cNvSpPr txBox="1"/>
          <p:nvPr/>
        </p:nvSpPr>
        <p:spPr>
          <a:xfrm>
            <a:off x="5333239" y="5364101"/>
            <a:ext cx="4627339" cy="836126"/>
          </a:xfrm>
          <a:prstGeom prst="rect">
            <a:avLst/>
          </a:prstGeom>
          <a:noFill/>
        </p:spPr>
        <p:txBody>
          <a:bodyPr wrap="square">
            <a:spAutoFit/>
          </a:bodyPr>
          <a:lstStyle/>
          <a:p>
            <a:pPr marL="1143000" lvl="2" indent="-228600" defTabSz="914400">
              <a:spcBef>
                <a:spcPts val="500"/>
              </a:spcBef>
              <a:spcAft>
                <a:spcPts val="500"/>
              </a:spcAft>
              <a:buClr>
                <a:srgbClr val="109648"/>
              </a:buClr>
              <a:buFont typeface="Arial" panose="020B0604020202020204" pitchFamily="34" charset="0"/>
              <a:buChar char="‒"/>
            </a:pPr>
            <a:r>
              <a:rPr lang="en-US" sz="2000"/>
              <a:t>Pacífico Occidental (WPRO)</a:t>
            </a:r>
          </a:p>
          <a:p>
            <a:pPr marL="1143000" lvl="2" indent="-228600" defTabSz="914400">
              <a:spcBef>
                <a:spcPts val="500"/>
              </a:spcBef>
              <a:spcAft>
                <a:spcPts val="500"/>
              </a:spcAft>
              <a:buClr>
                <a:srgbClr val="109648"/>
              </a:buClr>
              <a:buFont typeface="Arial" panose="020B0604020202020204" pitchFamily="34" charset="0"/>
              <a:buChar char="‒"/>
            </a:pPr>
            <a:r>
              <a:rPr lang="en-US" sz="2000"/>
              <a:t>África (AFRO)</a:t>
            </a:r>
          </a:p>
        </p:txBody>
      </p:sp>
    </p:spTree>
    <p:extLst>
      <p:ext uri="{BB962C8B-B14F-4D97-AF65-F5344CB8AC3E}">
        <p14:creationId xmlns:p14="http://schemas.microsoft.com/office/powerpoint/2010/main" val="153572337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4.A.01.01_FETPF_3.0_Theme_2024_08_2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A.01.01_FETPF_3.0_Theme_2024_08_21" id="{9AAF9EEA-328A-4025-8A6D-CDC453A41BF3}" vid="{150D9545-3079-47DC-B588-E5C90DA3BE9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cd03f174-a395-49eb-8ee9-8d943e22f40d">
      <UserInfo>
        <DisplayName>SharingLinks.bd832e35-7107-440b-a337-cf2caf5f0556.Flexible.f9bf329d-61ba-4311-8fbe-6b56a8302726</DisplayName>
        <AccountId>123</AccountId>
        <AccountType/>
      </UserInfo>
      <UserInfo>
        <DisplayName>Belles, Hayley (CDC/DDID/NCEZID/OD)</DisplayName>
        <AccountId>101</AccountId>
        <AccountType/>
      </UserInfo>
    </SharedWithUsers>
    <lcf76f155ced4ddcb4097134ff3c332f xmlns="52ff0146-47b4-4d51-8c1c-03266fcd63a2">
      <Terms xmlns="http://schemas.microsoft.com/office/infopath/2007/PartnerControls"/>
    </lcf76f155ced4ddcb4097134ff3c332f>
    <TaxCatchAll xmlns="cd03f174-a395-49eb-8ee9-8d943e22f40d" xsi:nil="true"/>
    <ForReference xmlns="52ff0146-47b4-4d51-8c1c-03266fcd63a2">false</ForReference>
  </documentManagement>
</p:properties>
</file>

<file path=customXml/itemProps1.xml><?xml version="1.0" encoding="utf-8"?>
<ds:datastoreItem xmlns:ds="http://schemas.openxmlformats.org/officeDocument/2006/customXml" ds:itemID="{82CA8745-D442-4406-BF12-19AD2B446EE0}">
  <ds:schemaRefs>
    <ds:schemaRef ds:uri="http://schemas.microsoft.com/sharepoint/v3/contenttype/forms"/>
  </ds:schemaRefs>
</ds:datastoreItem>
</file>

<file path=customXml/itemProps2.xml><?xml version="1.0" encoding="utf-8"?>
<ds:datastoreItem xmlns:ds="http://schemas.openxmlformats.org/officeDocument/2006/customXml" ds:itemID="{DDC139BE-21CA-47D2-BE4E-71A176C43FBC}"/>
</file>

<file path=customXml/itemProps3.xml><?xml version="1.0" encoding="utf-8"?>
<ds:datastoreItem xmlns:ds="http://schemas.openxmlformats.org/officeDocument/2006/customXml" ds:itemID="{26D83549-F3AC-4AAB-AD49-CE448E41FA2B}">
  <ds:schemaRefs>
    <ds:schemaRef ds:uri="http://schemas.microsoft.com/office/2006/documentManagement/types"/>
    <ds:schemaRef ds:uri="cd03f174-a395-49eb-8ee9-8d943e22f40d"/>
    <ds:schemaRef ds:uri="http://schemas.microsoft.com/office/2006/metadata/properties"/>
    <ds:schemaRef ds:uri="http://schemas.microsoft.com/office/infopath/2007/PartnerControls"/>
    <ds:schemaRef ds:uri="http://purl.org/dc/terms/"/>
    <ds:schemaRef ds:uri="http://www.w3.org/XML/1998/namespace"/>
    <ds:schemaRef ds:uri="http://purl.org/dc/dcmitype/"/>
    <ds:schemaRef ds:uri="http://schemas.openxmlformats.org/package/2006/metadata/core-properties"/>
    <ds:schemaRef ds:uri="52ff0146-47b4-4d51-8c1c-03266fcd63a2"/>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Spanish_Template_12_6_2024</Template>
  <TotalTime>3</TotalTime>
  <Words>4318</Words>
  <Application>Microsoft Office PowerPoint</Application>
  <PresentationFormat>Widescreen</PresentationFormat>
  <Paragraphs>325</Paragraphs>
  <Slides>17</Slides>
  <Notes>17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17</vt:i4>
      </vt:variant>
    </vt:vector>
  </HeadingPairs>
  <TitlesOfParts>
    <vt:vector size="28" baseType="lpstr">
      <vt:lpstr>ＭＳ Ｐゴシック</vt:lpstr>
      <vt:lpstr>Arial</vt:lpstr>
      <vt:lpstr>Arial Re</vt:lpstr>
      <vt:lpstr>Calibri</vt:lpstr>
      <vt:lpstr>Courier New</vt:lpstr>
      <vt:lpstr>Franklin Gothic Medium</vt:lpstr>
      <vt:lpstr>Georgia</vt:lpstr>
      <vt:lpstr>Symbol</vt:lpstr>
      <vt:lpstr>Times New Roman</vt:lpstr>
      <vt:lpstr>Wingdings</vt:lpstr>
      <vt:lpstr>4.A.01.01_FETPF_3.0_Theme_2024_08_21</vt:lpstr>
      <vt:lpstr>PowerPoint Presentation</vt:lpstr>
      <vt:lpstr>PowerPoint Presentation</vt:lpstr>
      <vt:lpstr>PowerPoint Presentation</vt:lpstr>
      <vt:lpstr>PowerPoint Presentation</vt:lpstr>
      <vt:lpstr>PowerPoint Presentation</vt:lpstr>
      <vt:lpstr>Etapas del ciclo de la vigilancia</vt:lpstr>
      <vt:lpstr>Finalidad de la vigilancia de la salud pública</vt:lpstr>
      <vt:lpstr>Reglamento Sanitario Internacional</vt:lpstr>
      <vt:lpstr>Vigilancia integrada de enfermedades: OMS</vt:lpstr>
      <vt:lpstr>AFRO: Vigilancia y Respuesta Integrada a Enfermedades (IDSR)</vt:lpstr>
      <vt:lpstr>Notificación de enfermedades</vt:lpstr>
      <vt:lpstr>PowerPoint Presentation</vt:lpstr>
      <vt:lpstr>Diagrame su sistema de vigilancia (1/2) </vt:lpstr>
      <vt:lpstr>Diagrame su sistema de vigilancia (2/2)</vt:lpstr>
      <vt:lpstr>Flujo de información entre sectores </vt:lpstr>
      <vt:lpstr>Resumen</vt:lpstr>
      <vt:lpstr>Revisión de los objetivos</vt:lpstr>
    </vt:vector>
  </TitlesOfParts>
  <Company>jsi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CDC</dc:creator>
  <cp:keywords>, docId:E3CF1D83DDB40875EB6CA1DF3344CA1B</cp:keywords>
  <cp:lastModifiedBy>Gallagher, Darby (CDC/GHC/DGHP)</cp:lastModifiedBy>
  <cp:revision>1</cp:revision>
  <cp:lastPrinted>2023-08-01T19:13:43Z</cp:lastPrinted>
  <dcterms:created xsi:type="dcterms:W3CDTF">2017-06-15T16:45:28Z</dcterms:created>
  <dcterms:modified xsi:type="dcterms:W3CDTF">2026-03-05T21:05:09Z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0x010100BB263BB87ED693489DF545C68D111AB5</vt:lpwstr>
  </property>
  <property fmtid="{D5CDD505-2E9C-101B-9397-08002B2CF9AE}" pid="3" name="MediaServiceImageTags">
    <vt:lpwstr/>
  </property>
  <property fmtid="{D5CDD505-2E9C-101B-9397-08002B2CF9AE}" pid="4" name="MSIP_Label_7b94a7b8-f06c-4dfe-bdcc-9b548fd58c31_Enabled">
    <vt:lpwstr>true</vt:lpwstr>
  </property>
  <property fmtid="{D5CDD505-2E9C-101B-9397-08002B2CF9AE}" pid="5" name="MSIP_Label_7b94a7b8-f06c-4dfe-bdcc-9b548fd58c31_SetDate">
    <vt:lpwstr>2025-04-01T21:58:08Z</vt:lpwstr>
  </property>
  <property fmtid="{D5CDD505-2E9C-101B-9397-08002B2CF9AE}" pid="6" name="MSIP_Label_7b94a7b8-f06c-4dfe-bdcc-9b548fd58c31_Method">
    <vt:lpwstr>Privileged</vt:lpwstr>
  </property>
  <property fmtid="{D5CDD505-2E9C-101B-9397-08002B2CF9AE}" pid="7" name="MSIP_Label_7b94a7b8-f06c-4dfe-bdcc-9b548fd58c31_Name">
    <vt:lpwstr>7b94a7b8-f06c-4dfe-bdcc-9b548fd58c31</vt:lpwstr>
  </property>
  <property fmtid="{D5CDD505-2E9C-101B-9397-08002B2CF9AE}" pid="8" name="MSIP_Label_7b94a7b8-f06c-4dfe-bdcc-9b548fd58c31_SiteId">
    <vt:lpwstr>9ce70869-60db-44fd-abe8-d2767077fc8f</vt:lpwstr>
  </property>
  <property fmtid="{D5CDD505-2E9C-101B-9397-08002B2CF9AE}" pid="9" name="MSIP_Label_7b94a7b8-f06c-4dfe-bdcc-9b548fd58c31_ActionId">
    <vt:lpwstr>4071c148-c3d2-4728-98fa-282d0035e8ac</vt:lpwstr>
  </property>
  <property fmtid="{D5CDD505-2E9C-101B-9397-08002B2CF9AE}" pid="10" name="MSIP_Label_7b94a7b8-f06c-4dfe-bdcc-9b548fd58c31_ContentBits">
    <vt:lpwstr>0</vt:lpwstr>
  </property>
  <property fmtid="{D5CDD505-2E9C-101B-9397-08002B2CF9AE}" pid="11" name="MSIP_Label_8af03ff0-41c5-4c41-b55e-fabb8fae94be_ActionId">
    <vt:lpwstr>64b39013-0d4c-4949-81c9-5d856336535a</vt:lpwstr>
  </property>
  <property fmtid="{D5CDD505-2E9C-101B-9397-08002B2CF9AE}" pid="12" name="MSIP_Label_8af03ff0-41c5-4c41-b55e-fabb8fae94be_ContentBits">
    <vt:lpwstr>0</vt:lpwstr>
  </property>
  <property fmtid="{D5CDD505-2E9C-101B-9397-08002B2CF9AE}" pid="13" name="MSIP_Label_8af03ff0-41c5-4c41-b55e-fabb8fae94be_SiteId">
    <vt:lpwstr>9ce70869-60db-44fd-abe8-d2767077fc8f</vt:lpwstr>
  </property>
  <property fmtid="{D5CDD505-2E9C-101B-9397-08002B2CF9AE}" pid="14" name="MSIP_Label_8af03ff0-41c5-4c41-b55e-fabb8fae94be_Method">
    <vt:lpwstr>Privileged</vt:lpwstr>
  </property>
  <property fmtid="{D5CDD505-2E9C-101B-9397-08002B2CF9AE}" pid="15" name="MSIP_Label_8af03ff0-41c5-4c41-b55e-fabb8fae94be_Enabled">
    <vt:lpwstr>true</vt:lpwstr>
  </property>
  <property fmtid="{D5CDD505-2E9C-101B-9397-08002B2CF9AE}" pid="16" name="MSIP_Label_8af03ff0-41c5-4c41-b55e-fabb8fae94be_Name">
    <vt:lpwstr>8af03ff0-41c5-4c41-b55e-fabb8fae94be</vt:lpwstr>
  </property>
  <property fmtid="{D5CDD505-2E9C-101B-9397-08002B2CF9AE}" pid="17" name="MSIP_Label_8af03ff0-41c5-4c41-b55e-fabb8fae94be_SetDate">
    <vt:lpwstr>2021-01-11T21:10:03Z</vt:lpwstr>
  </property>
</Properties>
</file>